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9" r:id="rId5"/>
    <p:sldId id="257" r:id="rId6"/>
    <p:sldId id="285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7" r:id="rId15"/>
    <p:sldId id="288" r:id="rId16"/>
    <p:sldId id="289" r:id="rId17"/>
    <p:sldId id="292" r:id="rId18"/>
    <p:sldId id="293" r:id="rId19"/>
    <p:sldId id="290" r:id="rId20"/>
    <p:sldId id="294" r:id="rId21"/>
    <p:sldId id="291" r:id="rId22"/>
    <p:sldId id="295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B68C79-FDE6-C96E-93B9-53232487229A}" v="541" dt="2024-12-22T09:26:37.321"/>
    <p1510:client id="{612270AE-D6AD-4B87-982A-300CFA37067E}" v="493" dt="2024-12-22T06:03:08.0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77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615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FC7A4-3D1B-482D-8C9D-7642A2CE307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159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12/22/2024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gso.gov.vn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www.aaii.com/sentimentsurvey/sent_result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3. </a:t>
            </a:r>
            <a:r>
              <a:rPr lang="en-US" dirty="0" err="1">
                <a:latin typeface="Arial"/>
                <a:ea typeface="Lato"/>
                <a:cs typeface="Lato"/>
              </a:rPr>
              <a:t>Xử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lý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và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hợp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nhất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các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dữ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liệu</a:t>
            </a:r>
            <a:endParaRPr lang="en-US" dirty="0" err="1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902D547-197B-4F28-81C9-A5C9B5AF1CA0}"/>
              </a:ext>
            </a:extLst>
          </p:cNvPr>
          <p:cNvSpPr txBox="1"/>
          <p:nvPr/>
        </p:nvSpPr>
        <p:spPr>
          <a:xfrm>
            <a:off x="133563" y="2819419"/>
            <a:ext cx="6082301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Hợp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nhất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về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giá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VNIndex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USDVND,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giá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dầu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giá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vàng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vì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chúng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sự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tương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quan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lớn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ngoài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ra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còn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giúp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giảm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chiều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endParaRPr lang="en-US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buFontTx/>
              <a:buChar char="-"/>
            </a:pPr>
            <a:endParaRPr lang="en-US" sz="20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  Price = (Open + Close + High + Low) / 4</a:t>
            </a:r>
            <a:endParaRPr lang="vi-VN" sz="20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F3F1BD-50B2-4DE0-B8C0-F39C1B46F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058" y="932924"/>
            <a:ext cx="5404207" cy="540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3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3. </a:t>
            </a:r>
            <a:r>
              <a:rPr lang="en-US" dirty="0" err="1">
                <a:latin typeface="Arial"/>
                <a:ea typeface="Lato"/>
                <a:cs typeface="Lato"/>
              </a:rPr>
              <a:t>Xử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lý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và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hợp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nhất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các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dữ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liệu</a:t>
            </a:r>
            <a:endParaRPr lang="en-US" dirty="0" err="1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902D547-197B-4F28-81C9-A5C9B5AF1CA0}"/>
              </a:ext>
            </a:extLst>
          </p:cNvPr>
          <p:cNvSpPr txBox="1"/>
          <p:nvPr/>
        </p:nvSpPr>
        <p:spPr>
          <a:xfrm>
            <a:off x="215757" y="1185828"/>
            <a:ext cx="6082301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Chuẩn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hóa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lại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theo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tháng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quý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CPI,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lãi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suất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ngân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thêm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một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số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trường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return</a:t>
            </a:r>
            <a:endParaRPr lang="vi-VN" sz="20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AD65EA-A15F-4751-8C49-D5A463ADB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855" y="2666332"/>
            <a:ext cx="5529160" cy="19303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80E287-C07D-41C3-BA75-2321E2EE6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8960" y="1832761"/>
            <a:ext cx="3433185" cy="4140485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D8981759-7A72-4865-9D97-5380E7791BDD}"/>
              </a:ext>
            </a:extLst>
          </p:cNvPr>
          <p:cNvSpPr/>
          <p:nvPr/>
        </p:nvSpPr>
        <p:spPr>
          <a:xfrm>
            <a:off x="6739847" y="3349375"/>
            <a:ext cx="760288" cy="3595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9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3. </a:t>
            </a:r>
            <a:r>
              <a:rPr lang="en-US" dirty="0" err="1">
                <a:latin typeface="Arial"/>
                <a:ea typeface="Lato"/>
                <a:cs typeface="Lato"/>
              </a:rPr>
              <a:t>Xử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lý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và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hợp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nhất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các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dữ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liệu</a:t>
            </a:r>
            <a:endParaRPr lang="en-US" dirty="0" err="1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902D547-197B-4F28-81C9-A5C9B5AF1CA0}"/>
              </a:ext>
            </a:extLst>
          </p:cNvPr>
          <p:cNvSpPr txBox="1"/>
          <p:nvPr/>
        </p:nvSpPr>
        <p:spPr>
          <a:xfrm>
            <a:off x="338736" y="1267572"/>
            <a:ext cx="608230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Hợp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nhất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từ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bảng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theo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ngày</a:t>
            </a:r>
            <a:endParaRPr lang="vi-VN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4CFB25-EA05-4C9B-B541-FD1B56BC4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718" y="852754"/>
            <a:ext cx="5390567" cy="5401480"/>
          </a:xfrm>
          <a:prstGeom prst="rect">
            <a:avLst/>
          </a:prstGeom>
        </p:spPr>
      </p:pic>
      <p:sp>
        <p:nvSpPr>
          <p:cNvPr id="11" name="Hộp Văn bản 4">
            <a:extLst>
              <a:ext uri="{FF2B5EF4-FFF2-40B4-BE49-F238E27FC236}">
                <a16:creationId xmlns:a16="http://schemas.microsoft.com/office/drawing/2014/main" id="{B5E22383-694D-4E35-95B5-E485042303F5}"/>
              </a:ext>
            </a:extLst>
          </p:cNvPr>
          <p:cNvSpPr txBox="1"/>
          <p:nvPr/>
        </p:nvSpPr>
        <p:spPr>
          <a:xfrm>
            <a:off x="215757" y="2488934"/>
            <a:ext cx="608230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Tiến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hành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dropNaN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điền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NaN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theo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chiến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lược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nhau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Backfill, Interpolation, … </a:t>
            </a:r>
            <a:endParaRPr lang="vi-VN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Hộp Văn bản 4">
            <a:extLst>
              <a:ext uri="{FF2B5EF4-FFF2-40B4-BE49-F238E27FC236}">
                <a16:creationId xmlns:a16="http://schemas.microsoft.com/office/drawing/2014/main" id="{C28EC11E-5CF5-47E1-A1BA-E5745C576130}"/>
              </a:ext>
            </a:extLst>
          </p:cNvPr>
          <p:cNvSpPr txBox="1"/>
          <p:nvPr/>
        </p:nvSpPr>
        <p:spPr>
          <a:xfrm>
            <a:off x="338736" y="4798559"/>
            <a:ext cx="608230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Thu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được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gồm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2519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dòng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60 </a:t>
            </a:r>
            <a:r>
              <a:rPr 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cột</a:t>
            </a:r>
            <a:endParaRPr lang="vi-VN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708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4. </a:t>
            </a:r>
            <a:r>
              <a:rPr lang="en-US" dirty="0" err="1">
                <a:latin typeface="Arial"/>
                <a:ea typeface="Lato"/>
                <a:cs typeface="Lato"/>
              </a:rPr>
              <a:t>Trích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chọn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đặc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trưng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và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lựa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chọn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mô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hình</a:t>
            </a:r>
            <a:endParaRPr lang="en-US" dirty="0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902D547-197B-4F28-81C9-A5C9B5AF1CA0}"/>
              </a:ext>
            </a:extLst>
          </p:cNvPr>
          <p:cNvSpPr txBox="1"/>
          <p:nvPr/>
        </p:nvSpPr>
        <p:spPr>
          <a:xfrm>
            <a:off x="1113267" y="1305341"/>
            <a:ext cx="9965465" cy="44781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9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900" err="1">
                <a:latin typeface="Lato"/>
                <a:ea typeface="Lato"/>
                <a:cs typeface="Lato"/>
              </a:rPr>
              <a:t>Nhóm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lựa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chọn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sử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dụng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các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mô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hình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học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sâu</a:t>
            </a:r>
            <a:r>
              <a:rPr lang="en-US" sz="1900" dirty="0">
                <a:latin typeface="Lato"/>
                <a:ea typeface="Lato"/>
                <a:cs typeface="Lato"/>
              </a:rPr>
              <a:t> (LSTM) </a:t>
            </a:r>
            <a:r>
              <a:rPr lang="en-US" sz="1900" err="1">
                <a:latin typeface="Lato"/>
                <a:ea typeface="Lato"/>
                <a:cs typeface="Lato"/>
              </a:rPr>
              <a:t>thay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vì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các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mô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hình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học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máy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cơ</a:t>
            </a:r>
            <a:r>
              <a:rPr lang="en-US" sz="1900" dirty="0">
                <a:latin typeface="Lato"/>
                <a:ea typeface="Lato"/>
                <a:cs typeface="Lato"/>
              </a:rPr>
              <a:t> </a:t>
            </a:r>
            <a:r>
              <a:rPr lang="en-US" sz="1900" err="1">
                <a:latin typeface="Lato"/>
                <a:ea typeface="Lato"/>
                <a:cs typeface="Lato"/>
              </a:rPr>
              <a:t>bản</a:t>
            </a:r>
            <a:r>
              <a:rPr lang="en-US" sz="1900" dirty="0">
                <a:latin typeface="Lato"/>
                <a:ea typeface="Lato"/>
                <a:cs typeface="Lato"/>
              </a:rPr>
              <a:t>:</a:t>
            </a:r>
          </a:p>
          <a:p>
            <a:endParaRPr lang="en-US" sz="19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err="1">
                <a:latin typeface="Lato"/>
                <a:ea typeface="Lato"/>
                <a:cs typeface="Lato"/>
              </a:rPr>
              <a:t>Khả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năng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xử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lý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chuỗi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thời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gian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: LSTM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được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thiết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kế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để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học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dự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đoán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các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dữ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liệu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chuỗi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thời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gian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điều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này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rất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quan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trọng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trong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phân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tích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chứng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khoán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9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err="1">
                <a:latin typeface="Lato"/>
                <a:ea typeface="Lato"/>
                <a:cs typeface="Lato"/>
              </a:rPr>
              <a:t>Nhớ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thông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tin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dài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: LSTM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có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khả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năng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duy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trì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thông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tin qua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nhiều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bước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thời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gian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giúp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dự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đoán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biến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động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giá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cổ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phiếu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dựa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trên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dữ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liệu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quá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khứ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dài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điều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các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mô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hình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học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máy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như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XGBoost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hay Random Forest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khó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thực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hiện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9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err="1">
                <a:latin typeface="Lato"/>
                <a:ea typeface="Lato"/>
                <a:cs typeface="Lato"/>
              </a:rPr>
              <a:t>Khả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năng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làm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việc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với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dữ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liệu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không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có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cấu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trúc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rõ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ràng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: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Dữ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liệu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chứng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khoán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có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thể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thay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đổi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bất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ngờ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không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có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cấu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trúc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dễ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dàng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phân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tích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. LSTM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có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thể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phát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hiện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các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mẫu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trong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dữ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liệu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không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có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cấu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trúc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như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vậy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trong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các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mô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hình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học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máy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truyền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thống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cần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dữ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liệu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được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chuẩn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bị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cấu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trúc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tốt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.</a:t>
            </a:r>
          </a:p>
          <a:p>
            <a:pPr marL="342900" indent="-342900">
              <a:buFontTx/>
              <a:buChar char="-"/>
            </a:pPr>
            <a:endParaRPr lang="vi-VN" sz="19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171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4CD85-2070-0368-A380-2F2112114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0452-CA0A-10B2-5D32-3EEE7951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4. </a:t>
            </a:r>
            <a:r>
              <a:rPr lang="en-US" dirty="0" err="1">
                <a:latin typeface="Arial"/>
                <a:ea typeface="Lato"/>
                <a:cs typeface="Lato"/>
              </a:rPr>
              <a:t>Trích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chọn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đặc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trưng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và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lựa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chọn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mô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hình</a:t>
            </a:r>
            <a:endParaRPr lang="en-US" dirty="0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52916-A06B-B180-5B99-161B2C9F0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9BEB4778-730E-1D01-ABFA-5FA55D472272}"/>
              </a:ext>
            </a:extLst>
          </p:cNvPr>
          <p:cNvSpPr txBox="1"/>
          <p:nvPr/>
        </p:nvSpPr>
        <p:spPr>
          <a:xfrm>
            <a:off x="1113267" y="1336233"/>
            <a:ext cx="9965465" cy="41857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900" err="1">
                <a:latin typeface="Lato"/>
                <a:ea typeface="Lato"/>
                <a:cs typeface="Lato"/>
              </a:rPr>
              <a:t>Dữ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liệu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được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chia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thành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tập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huấn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luyện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kiểm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tra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với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tỷ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lệ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90%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cho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huấn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luyện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10%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cho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kiểm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tra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dirty="0">
                <a:latin typeface="Lato"/>
                <a:ea typeface="Lato"/>
                <a:cs typeface="Lato"/>
              </a:rPr>
              <a:t>Chia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dữ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liệu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: </a:t>
            </a:r>
            <a:r>
              <a:rPr lang="en-US" altLang="en-US" sz="1900" err="1">
                <a:latin typeface="Lato"/>
                <a:ea typeface="Lato"/>
                <a:cs typeface="Lato"/>
              </a:rPr>
              <a:t>X_train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y_train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90%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dữ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liệu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đầu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tiên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còn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lại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X_test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y_test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dirty="0">
                <a:latin typeface="Lato"/>
                <a:ea typeface="Lato"/>
                <a:cs typeface="Lato"/>
              </a:rPr>
              <a:t>Mô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hình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LSTM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được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xây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dựng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với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ba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lớp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LSTM,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mỗi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lớp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có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Dropout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để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giảm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overfitting: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dirty="0">
                <a:latin typeface="Lato"/>
                <a:ea typeface="Lato"/>
                <a:cs typeface="Lato"/>
              </a:rPr>
              <a:t>LSTM layers: Ba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lớp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LSTM,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với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số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vị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giảm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dần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kết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hợp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với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các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lớp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Dropout.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dirty="0">
                <a:latin typeface="Lato"/>
                <a:ea typeface="Lato"/>
                <a:cs typeface="Lato"/>
              </a:rPr>
              <a:t>Dense layers: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Một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lớp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Dense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với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25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vị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một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lớp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Dense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cuối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cùng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với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1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vị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để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dự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đoán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giá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trị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dirty="0">
                <a:latin typeface="Lato"/>
                <a:ea typeface="Lato"/>
                <a:cs typeface="Lato"/>
              </a:rPr>
              <a:t>Biên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dịch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mô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hình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: Mô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hình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được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biên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dịch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với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Adam optimizer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loss function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là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mean_squared_error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err="1">
                <a:latin typeface="Lato"/>
                <a:ea typeface="Lato"/>
                <a:cs typeface="Lato"/>
              </a:rPr>
              <a:t>Cuối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cùng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,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có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hai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callback </a:t>
            </a:r>
            <a:r>
              <a:rPr lang="en-US" altLang="en-US" sz="1900" err="1">
                <a:latin typeface="Lato"/>
                <a:ea typeface="Lato"/>
                <a:cs typeface="Lato"/>
              </a:rPr>
              <a:t>được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thiết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lập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err="1">
                <a:latin typeface="Lato"/>
                <a:ea typeface="Lato"/>
                <a:cs typeface="Lato"/>
              </a:rPr>
              <a:t>EarlyStopping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: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Dừng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huấn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luyện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nếu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val_loss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không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cải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thiện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trong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20 epochs.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900" err="1">
                <a:latin typeface="Lato"/>
                <a:ea typeface="Lato"/>
                <a:cs typeface="Lato"/>
              </a:rPr>
              <a:t>ModelCheckpoint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: Lưu </a:t>
            </a:r>
            <a:r>
              <a:rPr lang="en-US" altLang="en-US" sz="1900" err="1">
                <a:latin typeface="Lato"/>
                <a:ea typeface="Lato"/>
                <a:cs typeface="Lato"/>
              </a:rPr>
              <a:t>mô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hình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tốt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nhất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dựa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trên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 </a:t>
            </a:r>
            <a:r>
              <a:rPr lang="en-US" altLang="en-US" sz="1900" err="1">
                <a:latin typeface="Lato"/>
                <a:ea typeface="Lato"/>
                <a:cs typeface="Lato"/>
              </a:rPr>
              <a:t>val_loss</a:t>
            </a:r>
            <a:r>
              <a:rPr lang="en-US" altLang="en-US" sz="1900" dirty="0">
                <a:latin typeface="Lato"/>
                <a:ea typeface="Lato"/>
                <a:cs typeface="Lato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9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buFontTx/>
              <a:buChar char="-"/>
            </a:pPr>
            <a:endParaRPr lang="vi-VN" sz="19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482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6F58C-C867-A584-2FAA-3CB9BB0AF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24798-FD50-1404-60E5-11760B42D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4. </a:t>
            </a:r>
            <a:r>
              <a:rPr lang="en-US" dirty="0" err="1">
                <a:latin typeface="Arial"/>
                <a:ea typeface="Lato"/>
                <a:cs typeface="Lato"/>
              </a:rPr>
              <a:t>Trích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chọn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đặc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trưng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và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lựa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chọn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mô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hình</a:t>
            </a:r>
            <a:endParaRPr lang="en-US" dirty="0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B89D62-DB07-BC94-AFA0-78ADBB643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C82B8309-6A76-90B9-5044-7E462A7DFAED}"/>
              </a:ext>
            </a:extLst>
          </p:cNvPr>
          <p:cNvSpPr txBox="1"/>
          <p:nvPr/>
        </p:nvSpPr>
        <p:spPr>
          <a:xfrm>
            <a:off x="498792" y="626576"/>
            <a:ext cx="5653292" cy="53553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vi-VN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Grid Search cho mạng LSTM sẽ thử các kết hợp của các siêu tham số sau: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start_dates</a:t>
            </a: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Các mốc thời gian bắt đầu huấn luyện (từ 2015 đến 2023).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time_steps_options</a:t>
            </a: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Số bước thời gian (5, 15, 30, 60, 120).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thresholds</a:t>
            </a: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Ngưỡng phân loại (0.5, 0.7, 0.8).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lstm_units_options</a:t>
            </a: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Số đơn vị LSTM (150, 200).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learning_rate_options</a:t>
            </a: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Tỷ lệ học (0.0003, 0.0007).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epochs_options</a:t>
            </a: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Số vòng lặp huấn luyện (100).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vi-VN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Mục tiêu là tìm ra cấu hình mô hình tối ưu cho việc dự đoán giá trị chứng khoán.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EFFB10-BBC8-43EA-C9B2-726129F17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237" y="989179"/>
            <a:ext cx="5343207" cy="506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672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</a:rPr>
              <a:t>5. </a:t>
            </a:r>
            <a:r>
              <a:rPr lang="en-US" dirty="0" err="1">
                <a:latin typeface="Arial"/>
              </a:rPr>
              <a:t>Kết</a:t>
            </a:r>
            <a:r>
              <a:rPr lang="en-US" dirty="0">
                <a:latin typeface="Arial"/>
              </a:rPr>
              <a:t> </a:t>
            </a:r>
            <a:r>
              <a:rPr lang="en-US" dirty="0" err="1">
                <a:latin typeface="Arial"/>
              </a:rPr>
              <a:t>quả</a:t>
            </a:r>
            <a:r>
              <a:rPr lang="en-US" dirty="0">
                <a:latin typeface="Arial"/>
              </a:rPr>
              <a:t> </a:t>
            </a:r>
            <a:r>
              <a:rPr lang="en-US" dirty="0" err="1">
                <a:latin typeface="Arial"/>
              </a:rPr>
              <a:t>thực</a:t>
            </a:r>
            <a:r>
              <a:rPr lang="en-US" dirty="0">
                <a:latin typeface="Arial"/>
              </a:rPr>
              <a:t> </a:t>
            </a:r>
            <a:r>
              <a:rPr lang="en-US" dirty="0" err="1">
                <a:latin typeface="Arial"/>
              </a:rPr>
              <a:t>nghiệm</a:t>
            </a:r>
            <a:endParaRPr lang="en-US" dirty="0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4319D61-C405-CF20-931E-D235033860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9881" y="1250055"/>
            <a:ext cx="10226805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 err="1"/>
              <a:t>Sử</a:t>
            </a:r>
            <a:r>
              <a:rPr lang="en-US" altLang="en-US" dirty="0"/>
              <a:t> </a:t>
            </a:r>
            <a:r>
              <a:rPr lang="en-US" altLang="en-US" dirty="0" err="1"/>
              <a:t>dụng</a:t>
            </a:r>
            <a:r>
              <a:rPr lang="en-US" altLang="en-US" dirty="0"/>
              <a:t> </a:t>
            </a:r>
            <a:r>
              <a:rPr lang="en-US" altLang="en-US" dirty="0" err="1"/>
              <a:t>hàm</a:t>
            </a:r>
            <a:r>
              <a:rPr lang="en-US" altLang="en-US" dirty="0"/>
              <a:t> </a:t>
            </a:r>
            <a:r>
              <a:rPr lang="en-US" altLang="en-US" dirty="0" err="1"/>
              <a:t>direction_accuracy</a:t>
            </a:r>
            <a:r>
              <a:rPr lang="en-US" altLang="en-US" dirty="0"/>
              <a:t> </a:t>
            </a:r>
            <a:r>
              <a:rPr lang="en-US" altLang="en-US" dirty="0" err="1"/>
              <a:t>tính</a:t>
            </a:r>
            <a:r>
              <a:rPr lang="en-US" altLang="en-US" dirty="0"/>
              <a:t> </a:t>
            </a:r>
            <a:r>
              <a:rPr lang="en-US" altLang="en-US" dirty="0" err="1"/>
              <a:t>toán</a:t>
            </a:r>
            <a:r>
              <a:rPr lang="en-US" altLang="en-US" dirty="0"/>
              <a:t> </a:t>
            </a:r>
            <a:r>
              <a:rPr lang="en-US" altLang="en-US" dirty="0" err="1"/>
              <a:t>tỷ</a:t>
            </a:r>
            <a:r>
              <a:rPr lang="en-US" altLang="en-US" dirty="0"/>
              <a:t> </a:t>
            </a:r>
            <a:r>
              <a:rPr lang="en-US" altLang="en-US" dirty="0" err="1"/>
              <a:t>lệ</a:t>
            </a:r>
            <a:r>
              <a:rPr lang="en-US" altLang="en-US" dirty="0"/>
              <a:t> </a:t>
            </a:r>
            <a:r>
              <a:rPr lang="en-US" altLang="en-US" dirty="0" err="1"/>
              <a:t>chính</a:t>
            </a:r>
            <a:r>
              <a:rPr lang="en-US" altLang="en-US" dirty="0"/>
              <a:t> </a:t>
            </a:r>
            <a:r>
              <a:rPr lang="en-US" altLang="en-US" dirty="0" err="1"/>
              <a:t>xác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/>
              <a:t>dự</a:t>
            </a:r>
            <a:r>
              <a:rPr lang="en-US" altLang="en-US" dirty="0"/>
              <a:t> </a:t>
            </a:r>
            <a:r>
              <a:rPr lang="en-US" altLang="en-US" dirty="0" err="1"/>
              <a:t>đoán</a:t>
            </a:r>
            <a:r>
              <a:rPr lang="en-US" altLang="en-US" dirty="0"/>
              <a:t> </a:t>
            </a:r>
            <a:r>
              <a:rPr lang="en-US" altLang="en-US" dirty="0" err="1"/>
              <a:t>hướng</a:t>
            </a:r>
            <a:r>
              <a:rPr lang="en-US" altLang="en-US" dirty="0"/>
              <a:t> </a:t>
            </a:r>
            <a:r>
              <a:rPr lang="en-US" altLang="en-US" dirty="0" err="1"/>
              <a:t>thay</a:t>
            </a:r>
            <a:r>
              <a:rPr lang="en-US" altLang="en-US" dirty="0"/>
              <a:t> </a:t>
            </a:r>
            <a:r>
              <a:rPr lang="en-US" altLang="en-US" dirty="0" err="1"/>
              <a:t>đổi</a:t>
            </a:r>
            <a:r>
              <a:rPr lang="en-US" altLang="en-US" dirty="0"/>
              <a:t> </a:t>
            </a:r>
            <a:r>
              <a:rPr lang="en-US" altLang="en-US" dirty="0" err="1"/>
              <a:t>giá</a:t>
            </a:r>
            <a:r>
              <a:rPr lang="en-US" altLang="en-US" dirty="0"/>
              <a:t> so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giá</a:t>
            </a:r>
            <a:r>
              <a:rPr lang="en-US" altLang="en-US" dirty="0"/>
              <a:t> </a:t>
            </a:r>
            <a:r>
              <a:rPr lang="en-US" altLang="en-US" dirty="0" err="1"/>
              <a:t>trị</a:t>
            </a:r>
            <a:r>
              <a:rPr lang="en-US" altLang="en-US" dirty="0"/>
              <a:t> </a:t>
            </a:r>
            <a:r>
              <a:rPr lang="en-US" altLang="en-US" dirty="0" err="1"/>
              <a:t>thực</a:t>
            </a:r>
            <a:r>
              <a:rPr lang="en-US" altLang="en-US" dirty="0"/>
              <a:t> </a:t>
            </a:r>
            <a:r>
              <a:rPr lang="en-US" altLang="en-US" dirty="0" err="1"/>
              <a:t>tế</a:t>
            </a:r>
            <a:r>
              <a:rPr lang="en-US" altLang="en-US" dirty="0"/>
              <a:t>. </a:t>
            </a:r>
            <a:r>
              <a:rPr lang="en-US" altLang="en-US" dirty="0" err="1"/>
              <a:t>Hàm</a:t>
            </a:r>
            <a:r>
              <a:rPr lang="en-US" altLang="en-US" dirty="0"/>
              <a:t> </a:t>
            </a:r>
            <a:r>
              <a:rPr lang="en-US" altLang="en-US" dirty="0" err="1"/>
              <a:t>này</a:t>
            </a:r>
            <a:r>
              <a:rPr lang="en-US" altLang="en-US" dirty="0"/>
              <a:t> so </a:t>
            </a:r>
            <a:r>
              <a:rPr lang="en-US" altLang="en-US" dirty="0" err="1"/>
              <a:t>sánh</a:t>
            </a:r>
            <a:r>
              <a:rPr lang="en-US" altLang="en-US" dirty="0"/>
              <a:t> </a:t>
            </a:r>
            <a:r>
              <a:rPr lang="en-US" altLang="en-US" dirty="0" err="1"/>
              <a:t>hướng</a:t>
            </a:r>
            <a:r>
              <a:rPr lang="en-US" altLang="en-US" dirty="0"/>
              <a:t> </a:t>
            </a:r>
            <a:r>
              <a:rPr lang="en-US" altLang="en-US" dirty="0" err="1"/>
              <a:t>thay</a:t>
            </a:r>
            <a:r>
              <a:rPr lang="en-US" altLang="en-US" dirty="0"/>
              <a:t> </a:t>
            </a:r>
            <a:r>
              <a:rPr lang="en-US" altLang="en-US" dirty="0" err="1"/>
              <a:t>đổi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/>
              <a:t>giá</a:t>
            </a:r>
            <a:r>
              <a:rPr lang="en-US" altLang="en-US" dirty="0"/>
              <a:t> </a:t>
            </a:r>
            <a:r>
              <a:rPr lang="en-US" altLang="en-US" dirty="0" err="1"/>
              <a:t>thực</a:t>
            </a:r>
            <a:r>
              <a:rPr lang="en-US" altLang="en-US" dirty="0"/>
              <a:t> </a:t>
            </a:r>
            <a:r>
              <a:rPr lang="en-US" altLang="en-US" dirty="0" err="1"/>
              <a:t>tế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dự</a:t>
            </a:r>
            <a:r>
              <a:rPr lang="en-US" altLang="en-US" dirty="0"/>
              <a:t> </a:t>
            </a:r>
            <a:r>
              <a:rPr lang="en-US" altLang="en-US" dirty="0" err="1"/>
              <a:t>đoán</a:t>
            </a:r>
            <a:r>
              <a:rPr lang="en-US" altLang="en-US" dirty="0"/>
              <a:t> </a:t>
            </a:r>
            <a:r>
              <a:rPr lang="en-US" altLang="en-US" dirty="0" err="1"/>
              <a:t>tại</a:t>
            </a:r>
            <a:r>
              <a:rPr lang="en-US" altLang="en-US" dirty="0"/>
              <a:t> </a:t>
            </a:r>
            <a:r>
              <a:rPr lang="en-US" altLang="en-US" dirty="0" err="1"/>
              <a:t>mỗi</a:t>
            </a:r>
            <a:r>
              <a:rPr lang="en-US" altLang="en-US" dirty="0"/>
              <a:t> </a:t>
            </a:r>
            <a:r>
              <a:rPr lang="en-US" altLang="en-US" dirty="0" err="1"/>
              <a:t>bước</a:t>
            </a:r>
            <a:r>
              <a:rPr lang="en-US" altLang="en-US" dirty="0"/>
              <a:t>, </a:t>
            </a:r>
            <a:r>
              <a:rPr lang="en-US" altLang="en-US" dirty="0" err="1"/>
              <a:t>trả</a:t>
            </a:r>
            <a:r>
              <a:rPr lang="en-US" altLang="en-US" dirty="0"/>
              <a:t> </a:t>
            </a:r>
            <a:r>
              <a:rPr lang="en-US" altLang="en-US" dirty="0" err="1"/>
              <a:t>về</a:t>
            </a:r>
            <a:r>
              <a:rPr lang="en-US" altLang="en-US" dirty="0"/>
              <a:t> </a:t>
            </a:r>
            <a:r>
              <a:rPr lang="en-US" altLang="en-US" dirty="0" err="1"/>
              <a:t>tỷ</a:t>
            </a:r>
            <a:r>
              <a:rPr lang="en-US" altLang="en-US" dirty="0"/>
              <a:t> </a:t>
            </a:r>
            <a:r>
              <a:rPr lang="en-US" altLang="en-US" dirty="0" err="1"/>
              <a:t>lệ</a:t>
            </a:r>
            <a:r>
              <a:rPr lang="en-US" altLang="en-US" dirty="0"/>
              <a:t> </a:t>
            </a:r>
            <a:r>
              <a:rPr lang="en-US" altLang="en-US" dirty="0" err="1"/>
              <a:t>phần</a:t>
            </a:r>
            <a:r>
              <a:rPr lang="en-US" altLang="en-US" dirty="0"/>
              <a:t> </a:t>
            </a:r>
            <a:r>
              <a:rPr lang="en-US" altLang="en-US" dirty="0" err="1"/>
              <a:t>trăm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dự</a:t>
            </a:r>
            <a:r>
              <a:rPr lang="en-US" altLang="en-US" dirty="0"/>
              <a:t> </a:t>
            </a:r>
            <a:r>
              <a:rPr lang="en-US" altLang="en-US" dirty="0" err="1"/>
              <a:t>đoán</a:t>
            </a:r>
            <a:r>
              <a:rPr lang="en-US" altLang="en-US" dirty="0"/>
              <a:t> </a:t>
            </a:r>
            <a:r>
              <a:rPr lang="en-US" altLang="en-US" dirty="0" err="1"/>
              <a:t>đúng</a:t>
            </a:r>
            <a:r>
              <a:rPr lang="en-US" altLang="en-US" dirty="0"/>
              <a:t>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/>
              <a:t>Model </a:t>
            </a:r>
            <a:r>
              <a:rPr lang="en-US" altLang="en-US" dirty="0" err="1"/>
              <a:t>tốt</a:t>
            </a:r>
            <a:r>
              <a:rPr lang="en-US" altLang="en-US" dirty="0"/>
              <a:t> </a:t>
            </a:r>
            <a:r>
              <a:rPr lang="en-US" altLang="en-US" dirty="0" err="1"/>
              <a:t>nhất</a:t>
            </a:r>
            <a:r>
              <a:rPr lang="en-US" altLang="en-US" dirty="0"/>
              <a:t> </a:t>
            </a:r>
            <a:r>
              <a:rPr lang="en-US" altLang="en-US" dirty="0" err="1"/>
              <a:t>cho</a:t>
            </a:r>
            <a:r>
              <a:rPr lang="en-US" altLang="en-US" dirty="0"/>
              <a:t> </a:t>
            </a:r>
            <a:r>
              <a:rPr lang="en-US" altLang="en-US" dirty="0" err="1"/>
              <a:t>direction_accuracy</a:t>
            </a:r>
            <a:r>
              <a:rPr lang="en-US" altLang="en-US" dirty="0"/>
              <a:t> </a:t>
            </a:r>
            <a:r>
              <a:rPr lang="en-US" altLang="en-US" dirty="0" err="1"/>
              <a:t>là</a:t>
            </a:r>
            <a:r>
              <a:rPr lang="en-US" altLang="en-US" dirty="0"/>
              <a:t> 65.7%,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cấu</a:t>
            </a:r>
            <a:r>
              <a:rPr lang="en-US" altLang="en-US" dirty="0"/>
              <a:t> </a:t>
            </a:r>
            <a:r>
              <a:rPr lang="en-US" altLang="en-US" dirty="0" err="1"/>
              <a:t>hình</a:t>
            </a:r>
            <a:r>
              <a:rPr lang="en-US" altLang="en-US" dirty="0"/>
              <a:t>: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{</a:t>
            </a:r>
            <a:r>
              <a:rPr lang="en-US" altLang="en-US" dirty="0" err="1"/>
              <a:t>start_date</a:t>
            </a:r>
            <a:r>
              <a:rPr lang="en-US" altLang="en-US" dirty="0"/>
              <a:t>=2023-06-01, </a:t>
            </a:r>
            <a:r>
              <a:rPr lang="en-US" altLang="en-US" dirty="0" err="1"/>
              <a:t>time_steps</a:t>
            </a:r>
            <a:r>
              <a:rPr lang="en-US" altLang="en-US" dirty="0"/>
              <a:t>=60, threshold=0.5, </a:t>
            </a:r>
            <a:r>
              <a:rPr lang="en-US" altLang="en-US" dirty="0" err="1"/>
              <a:t>lstm_units</a:t>
            </a:r>
            <a:r>
              <a:rPr lang="en-US" altLang="en-US" dirty="0"/>
              <a:t>=150, </a:t>
            </a:r>
            <a:r>
              <a:rPr lang="en-US" altLang="en-US" dirty="0" err="1"/>
              <a:t>learning_rate</a:t>
            </a:r>
            <a:r>
              <a:rPr lang="en-US" altLang="en-US" dirty="0"/>
              <a:t>=0.0003, epochs=100}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9D08EF-54E4-3EBF-E7AF-25FA5F4924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9" t="330" r="3355" b="21932"/>
          <a:stretch/>
        </p:blipFill>
        <p:spPr>
          <a:xfrm>
            <a:off x="870509" y="2944441"/>
            <a:ext cx="5006035" cy="30407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B41137-47B6-7E09-EC52-89DEFB705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6631" y="2843489"/>
            <a:ext cx="5164071" cy="314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16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</a:rPr>
              <a:t>5. </a:t>
            </a:r>
            <a:r>
              <a:rPr lang="en-US" dirty="0" err="1">
                <a:latin typeface="Arial"/>
              </a:rPr>
              <a:t>Kết</a:t>
            </a:r>
            <a:r>
              <a:rPr lang="en-US" dirty="0">
                <a:latin typeface="Arial"/>
              </a:rPr>
              <a:t> </a:t>
            </a:r>
            <a:r>
              <a:rPr lang="en-US" dirty="0" err="1">
                <a:latin typeface="Arial"/>
              </a:rPr>
              <a:t>quả</a:t>
            </a:r>
            <a:r>
              <a:rPr lang="en-US" dirty="0">
                <a:latin typeface="Arial"/>
              </a:rPr>
              <a:t> </a:t>
            </a:r>
            <a:r>
              <a:rPr lang="en-US" dirty="0" err="1">
                <a:latin typeface="Arial"/>
              </a:rPr>
              <a:t>thực</a:t>
            </a:r>
            <a:r>
              <a:rPr lang="en-US" dirty="0">
                <a:latin typeface="Arial"/>
              </a:rPr>
              <a:t> </a:t>
            </a:r>
            <a:r>
              <a:rPr lang="en-US" dirty="0" err="1">
                <a:latin typeface="Arial"/>
              </a:rPr>
              <a:t>nghiệm</a:t>
            </a:r>
            <a:endParaRPr lang="en-US" dirty="0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6A9CBA9A-4948-A66B-B68C-809E63E10775}"/>
              </a:ext>
            </a:extLst>
          </p:cNvPr>
          <p:cNvSpPr txBox="1"/>
          <p:nvPr/>
        </p:nvSpPr>
        <p:spPr>
          <a:xfrm>
            <a:off x="339509" y="2767933"/>
            <a:ext cx="6082301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Lato"/>
                <a:ea typeface="Lato"/>
                <a:cs typeface="Lato"/>
              </a:rPr>
              <a:t>Các </a:t>
            </a:r>
            <a:r>
              <a:rPr lang="en-US" sz="2000" dirty="0" err="1">
                <a:latin typeface="Lato"/>
                <a:ea typeface="Lato"/>
                <a:cs typeface="Lato"/>
              </a:rPr>
              <a:t>yếu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tố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chính</a:t>
            </a:r>
            <a:r>
              <a:rPr lang="en-US" sz="2000" dirty="0">
                <a:latin typeface="Lato"/>
                <a:ea typeface="Lato"/>
                <a:cs typeface="Lato"/>
              </a:rPr>
              <a:t> ảnh </a:t>
            </a:r>
            <a:r>
              <a:rPr lang="en-US" sz="2000" dirty="0" err="1">
                <a:latin typeface="Lato"/>
                <a:ea typeface="Lato"/>
                <a:cs typeface="Lato"/>
              </a:rPr>
              <a:t>hưởng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đến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giá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VNIndex</a:t>
            </a:r>
            <a:r>
              <a:rPr lang="en-US" sz="2000" dirty="0">
                <a:latin typeface="Lato"/>
                <a:ea typeface="Lato"/>
                <a:cs typeface="Lato"/>
              </a:rPr>
              <a:t>:</a:t>
            </a:r>
          </a:p>
          <a:p>
            <a:pPr marL="342900" indent="-342900">
              <a:buFont typeface="Calibri"/>
              <a:buChar char="-"/>
            </a:pPr>
            <a:r>
              <a:rPr lang="en-US" sz="2000" dirty="0" err="1">
                <a:latin typeface="Lato"/>
                <a:ea typeface="Lato"/>
                <a:cs typeface="Lato"/>
              </a:rPr>
              <a:t>Yếu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tố</a:t>
            </a:r>
            <a:r>
              <a:rPr lang="en-US" sz="2000" dirty="0">
                <a:latin typeface="Lato"/>
                <a:ea typeface="Lato"/>
                <a:cs typeface="Lato"/>
              </a:rPr>
              <a:t> xu </a:t>
            </a:r>
            <a:r>
              <a:rPr lang="en-US" sz="2000" dirty="0" err="1">
                <a:latin typeface="Lato"/>
                <a:ea typeface="Lato"/>
                <a:cs typeface="Lato"/>
              </a:rPr>
              <a:t>hướng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thị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trường</a:t>
            </a:r>
          </a:p>
          <a:p>
            <a:pPr marL="342900" indent="-342900">
              <a:buFont typeface="Calibri"/>
              <a:buChar char="-"/>
            </a:pPr>
            <a:r>
              <a:rPr lang="en-US" sz="2000" dirty="0">
                <a:latin typeface="Lato"/>
                <a:ea typeface="Lato"/>
                <a:cs typeface="Lato"/>
              </a:rPr>
              <a:t>GPD </a:t>
            </a:r>
            <a:r>
              <a:rPr lang="en-US" sz="2000" dirty="0" err="1">
                <a:latin typeface="Lato"/>
                <a:ea typeface="Lato"/>
                <a:cs typeface="Lato"/>
              </a:rPr>
              <a:t>thực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tế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của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các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nhóm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ngành</a:t>
            </a:r>
            <a:endParaRPr lang="en-US" sz="2000" dirty="0">
              <a:latin typeface="Lato"/>
              <a:ea typeface="Lato"/>
              <a:cs typeface="Lato"/>
            </a:endParaRPr>
          </a:p>
          <a:p>
            <a:pPr marL="342900" indent="-342900">
              <a:buFont typeface="Calibri"/>
              <a:buChar char="-"/>
            </a:pPr>
            <a:r>
              <a:rPr lang="en-US" sz="2000" dirty="0">
                <a:latin typeface="Lato"/>
                <a:ea typeface="Lato"/>
                <a:cs typeface="Lato"/>
              </a:rPr>
              <a:t>Giá </a:t>
            </a:r>
            <a:r>
              <a:rPr lang="en-US" sz="2000" dirty="0" err="1">
                <a:latin typeface="Lato"/>
                <a:ea typeface="Lato"/>
                <a:cs typeface="Lato"/>
              </a:rPr>
              <a:t>xăng</a:t>
            </a:r>
            <a:r>
              <a:rPr lang="en-US" sz="2000" dirty="0">
                <a:latin typeface="Lato"/>
                <a:ea typeface="Lato"/>
                <a:cs typeface="Lato"/>
              </a:rPr>
              <a:t> </a:t>
            </a:r>
            <a:r>
              <a:rPr lang="en-US" sz="2000" dirty="0" err="1">
                <a:latin typeface="Lato"/>
                <a:ea typeface="Lato"/>
                <a:cs typeface="Lato"/>
              </a:rPr>
              <a:t>dầu</a:t>
            </a:r>
            <a:r>
              <a:rPr lang="en-US" sz="2000" dirty="0">
                <a:latin typeface="Lato"/>
                <a:ea typeface="Lato"/>
                <a:cs typeface="Lato"/>
              </a:rPr>
              <a:t>, </a:t>
            </a:r>
            <a:r>
              <a:rPr lang="en-US" sz="2000" dirty="0" err="1">
                <a:latin typeface="Lato"/>
                <a:ea typeface="Lato"/>
                <a:cs typeface="Lato"/>
              </a:rPr>
              <a:t>vàng</a:t>
            </a:r>
            <a:r>
              <a:rPr lang="en-US" sz="2000" dirty="0">
                <a:latin typeface="Lato"/>
                <a:ea typeface="Lato"/>
                <a:cs typeface="Lato"/>
              </a:rPr>
              <a:t>, USD - VND</a:t>
            </a:r>
          </a:p>
        </p:txBody>
      </p:sp>
      <p:pic>
        <p:nvPicPr>
          <p:cNvPr id="8" name="Hình ảnh 7" descr="Ảnh có chứa văn bản, ảnh chụp màn hình, Phông chữ, số&#10;&#10;Mô tả được tự động tạo">
            <a:extLst>
              <a:ext uri="{FF2B5EF4-FFF2-40B4-BE49-F238E27FC236}">
                <a16:creationId xmlns:a16="http://schemas.microsoft.com/office/drawing/2014/main" id="{1AA06017-7118-7B1D-B95B-04BBFB2D2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820" y="834081"/>
            <a:ext cx="4112007" cy="548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985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</a:rPr>
              <a:t>6. </a:t>
            </a:r>
            <a:r>
              <a:rPr lang="en-US" dirty="0" err="1">
                <a:latin typeface="Arial"/>
              </a:rPr>
              <a:t>Kết</a:t>
            </a:r>
            <a:r>
              <a:rPr lang="en-US" dirty="0">
                <a:latin typeface="Arial"/>
              </a:rPr>
              <a:t> </a:t>
            </a:r>
            <a:r>
              <a:rPr lang="en-US" dirty="0" err="1">
                <a:latin typeface="Arial"/>
              </a:rPr>
              <a:t>luận</a:t>
            </a:r>
            <a:endParaRPr lang="en-US" dirty="0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A67492D8-114C-D5E0-BBCA-D1FCFBEE18E1}"/>
              </a:ext>
            </a:extLst>
          </p:cNvPr>
          <p:cNvSpPr txBox="1"/>
          <p:nvPr/>
        </p:nvSpPr>
        <p:spPr>
          <a:xfrm>
            <a:off x="555751" y="1573446"/>
            <a:ext cx="10633706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err="1">
                <a:latin typeface="Lato"/>
                <a:ea typeface="+mn-lt"/>
                <a:cs typeface="+mn-lt"/>
              </a:rPr>
              <a:t>Bằng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cách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sử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dụng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dữ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liệu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lịch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sử</a:t>
            </a:r>
            <a:r>
              <a:rPr lang="en-US" sz="2200" dirty="0">
                <a:latin typeface="Lato"/>
                <a:ea typeface="+mn-lt"/>
                <a:cs typeface="+mn-lt"/>
              </a:rPr>
              <a:t>, </a:t>
            </a:r>
            <a:r>
              <a:rPr lang="en-US" sz="2200" err="1">
                <a:latin typeface="Lato"/>
                <a:ea typeface="+mn-lt"/>
                <a:cs typeface="+mn-lt"/>
              </a:rPr>
              <a:t>các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mô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hình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dự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đoán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và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các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phương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pháp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trực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quan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hóa</a:t>
            </a:r>
            <a:r>
              <a:rPr lang="en-US" sz="2200" dirty="0">
                <a:latin typeface="Lato"/>
                <a:ea typeface="+mn-lt"/>
                <a:cs typeface="+mn-lt"/>
              </a:rPr>
              <a:t>, </a:t>
            </a:r>
            <a:r>
              <a:rPr lang="en-US" sz="2200" err="1">
                <a:latin typeface="Lato"/>
                <a:ea typeface="+mn-lt"/>
                <a:cs typeface="+mn-lt"/>
              </a:rPr>
              <a:t>nhóm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đã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đạt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được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cái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nhìn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sâu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sắc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hơn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về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mối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quan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hệ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giữa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các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yếu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tố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kinh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tế</a:t>
            </a:r>
            <a:r>
              <a:rPr lang="en-US" sz="2200" dirty="0">
                <a:latin typeface="Lato"/>
                <a:ea typeface="+mn-lt"/>
                <a:cs typeface="+mn-lt"/>
              </a:rPr>
              <a:t>, </a:t>
            </a:r>
            <a:r>
              <a:rPr lang="en-US" sz="2200" err="1">
                <a:latin typeface="Lato"/>
                <a:ea typeface="+mn-lt"/>
                <a:cs typeface="+mn-lt"/>
              </a:rPr>
              <a:t>thị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trường</a:t>
            </a:r>
            <a:r>
              <a:rPr lang="en-US" sz="2200" dirty="0">
                <a:latin typeface="Lato"/>
                <a:ea typeface="+mn-lt"/>
                <a:cs typeface="+mn-lt"/>
              </a:rPr>
              <a:t>, </a:t>
            </a:r>
            <a:r>
              <a:rPr lang="en-US" sz="2200" err="1">
                <a:latin typeface="Lato"/>
                <a:ea typeface="+mn-lt"/>
                <a:cs typeface="+mn-lt"/>
              </a:rPr>
              <a:t>và</a:t>
            </a:r>
            <a:r>
              <a:rPr lang="en-US" sz="2200" dirty="0">
                <a:latin typeface="Lato"/>
                <a:ea typeface="+mn-lt"/>
                <a:cs typeface="+mn-lt"/>
              </a:rPr>
              <a:t> xu </a:t>
            </a:r>
            <a:r>
              <a:rPr lang="en-US" sz="2200" err="1">
                <a:latin typeface="Lato"/>
                <a:ea typeface="+mn-lt"/>
                <a:cs typeface="+mn-lt"/>
              </a:rPr>
              <a:t>hướng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giá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cổ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phiếu</a:t>
            </a:r>
            <a:r>
              <a:rPr lang="en-US" sz="2200" dirty="0">
                <a:latin typeface="Lato"/>
                <a:ea typeface="+mn-lt"/>
                <a:cs typeface="+mn-lt"/>
              </a:rPr>
              <a:t>.</a:t>
            </a:r>
            <a:endParaRPr lang="vi-VN" sz="2200">
              <a:latin typeface="Lato"/>
              <a:ea typeface="Lato"/>
              <a:cs typeface="Lato"/>
            </a:endParaRPr>
          </a:p>
          <a:p>
            <a:endParaRPr lang="en-US" sz="2200" dirty="0">
              <a:latin typeface="Lato"/>
              <a:ea typeface="Lato"/>
              <a:cs typeface="Lato"/>
            </a:endParaRPr>
          </a:p>
          <a:p>
            <a:r>
              <a:rPr lang="en-US" sz="2200" b="1" err="1">
                <a:latin typeface="Lato"/>
                <a:ea typeface="+mn-lt"/>
                <a:cs typeface="+mn-lt"/>
              </a:rPr>
              <a:t>Ưu</a:t>
            </a:r>
            <a:r>
              <a:rPr lang="en-US" sz="2200" b="1" dirty="0">
                <a:latin typeface="Lato"/>
                <a:ea typeface="+mn-lt"/>
                <a:cs typeface="+mn-lt"/>
              </a:rPr>
              <a:t> </a:t>
            </a:r>
            <a:r>
              <a:rPr lang="en-US" sz="2200" b="1" err="1">
                <a:latin typeface="Lato"/>
                <a:ea typeface="+mn-lt"/>
                <a:cs typeface="+mn-lt"/>
              </a:rPr>
              <a:t>điểm</a:t>
            </a:r>
            <a:r>
              <a:rPr lang="en-US" sz="2200" b="1" dirty="0">
                <a:latin typeface="Lato"/>
                <a:ea typeface="+mn-lt"/>
                <a:cs typeface="+mn-lt"/>
              </a:rPr>
              <a:t>:</a:t>
            </a:r>
            <a:endParaRPr lang="en-US" sz="2200" b="1">
              <a:latin typeface="Lato"/>
              <a:ea typeface="Lato"/>
              <a:cs typeface="Lato"/>
            </a:endParaRPr>
          </a:p>
          <a:p>
            <a:endParaRPr lang="en-US" sz="2200" dirty="0">
              <a:latin typeface="Lato"/>
              <a:ea typeface="Lato"/>
              <a:cs typeface="Lato"/>
            </a:endParaRPr>
          </a:p>
          <a:p>
            <a:pPr marL="342900" indent="-342900">
              <a:buFont typeface="Calibri"/>
              <a:buChar char="-"/>
            </a:pPr>
            <a:r>
              <a:rPr lang="en-US" sz="2200" err="1">
                <a:latin typeface="Lato"/>
                <a:ea typeface="+mn-lt"/>
                <a:cs typeface="+mn-lt"/>
              </a:rPr>
              <a:t>Phân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tích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toàn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diện</a:t>
            </a:r>
            <a:r>
              <a:rPr lang="en-US" sz="2200" dirty="0">
                <a:latin typeface="Lato"/>
                <a:ea typeface="+mn-lt"/>
                <a:cs typeface="+mn-lt"/>
              </a:rPr>
              <a:t>: </a:t>
            </a:r>
            <a:r>
              <a:rPr lang="en-US" sz="2200" err="1">
                <a:latin typeface="Lato"/>
                <a:ea typeface="+mn-lt"/>
                <a:cs typeface="+mn-lt"/>
              </a:rPr>
              <a:t>Dự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án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đã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kết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hợp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nhiều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yếu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tố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kinh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tế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vĩ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mô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và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dữ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liệu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thị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trường</a:t>
            </a:r>
            <a:r>
              <a:rPr lang="en-US" sz="2200" dirty="0">
                <a:latin typeface="Lato"/>
                <a:ea typeface="+mn-lt"/>
                <a:cs typeface="+mn-lt"/>
              </a:rPr>
              <a:t>, </a:t>
            </a:r>
            <a:r>
              <a:rPr lang="en-US" sz="2200" err="1">
                <a:latin typeface="Lato"/>
                <a:ea typeface="+mn-lt"/>
                <a:cs typeface="+mn-lt"/>
              </a:rPr>
              <a:t>mang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lại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cái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nhìn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đa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chiều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về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VNIndex</a:t>
            </a:r>
            <a:r>
              <a:rPr lang="en-US" sz="2200" dirty="0">
                <a:latin typeface="Lato"/>
                <a:ea typeface="+mn-lt"/>
                <a:cs typeface="+mn-lt"/>
              </a:rPr>
              <a:t>.</a:t>
            </a:r>
            <a:endParaRPr lang="en-US" sz="2200" dirty="0">
              <a:latin typeface="Lato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Calibri"/>
              <a:buChar char="-"/>
            </a:pPr>
            <a:r>
              <a:rPr lang="en-US" sz="2200" err="1">
                <a:latin typeface="Lato"/>
                <a:ea typeface="+mn-lt"/>
                <a:cs typeface="+mn-lt"/>
              </a:rPr>
              <a:t>Ứng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dụng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công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nghệ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hiện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đại</a:t>
            </a:r>
            <a:r>
              <a:rPr lang="en-US" sz="2200" dirty="0">
                <a:latin typeface="Lato"/>
                <a:ea typeface="+mn-lt"/>
                <a:cs typeface="+mn-lt"/>
              </a:rPr>
              <a:t>: Các </a:t>
            </a:r>
            <a:r>
              <a:rPr lang="en-US" sz="2200" err="1">
                <a:latin typeface="Lato"/>
                <a:ea typeface="+mn-lt"/>
                <a:cs typeface="+mn-lt"/>
              </a:rPr>
              <a:t>công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cụ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như</a:t>
            </a:r>
            <a:r>
              <a:rPr lang="en-US" sz="2200" dirty="0">
                <a:latin typeface="Lato"/>
                <a:ea typeface="+mn-lt"/>
                <a:cs typeface="+mn-lt"/>
              </a:rPr>
              <a:t> Python, </a:t>
            </a:r>
            <a:r>
              <a:rPr lang="en-US" sz="2200" err="1">
                <a:latin typeface="Lato"/>
                <a:ea typeface="+mn-lt"/>
                <a:cs typeface="+mn-lt"/>
              </a:rPr>
              <a:t>mô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hình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học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máy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và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thư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viện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trực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quan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hóa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dữ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liệu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đã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được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sử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dụng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hiệu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quả</a:t>
            </a:r>
            <a:r>
              <a:rPr lang="en-US" sz="2200" dirty="0">
                <a:latin typeface="Lato"/>
                <a:ea typeface="+mn-lt"/>
                <a:cs typeface="+mn-lt"/>
              </a:rPr>
              <a:t>.</a:t>
            </a:r>
            <a:endParaRPr lang="en-US" sz="2200" dirty="0">
              <a:latin typeface="Lato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Calibri"/>
              <a:buChar char="-"/>
            </a:pPr>
            <a:r>
              <a:rPr lang="en-US" sz="2200" err="1">
                <a:latin typeface="Lato"/>
                <a:ea typeface="+mn-lt"/>
                <a:cs typeface="+mn-lt"/>
              </a:rPr>
              <a:t>Tính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ứng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dụng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thực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tiễn</a:t>
            </a:r>
            <a:r>
              <a:rPr lang="en-US" sz="2200" dirty="0">
                <a:latin typeface="Lato"/>
                <a:ea typeface="+mn-lt"/>
                <a:cs typeface="+mn-lt"/>
              </a:rPr>
              <a:t>: </a:t>
            </a:r>
            <a:r>
              <a:rPr lang="en-US" sz="2200" err="1">
                <a:latin typeface="Lato"/>
                <a:ea typeface="+mn-lt"/>
                <a:cs typeface="+mn-lt"/>
              </a:rPr>
              <a:t>Kết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quả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phân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tích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có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thể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hỗ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trợ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các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nhà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đầu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tư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và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tổ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chức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tài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chính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trong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việc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đưa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ra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quyết</a:t>
            </a:r>
            <a:r>
              <a:rPr lang="en-US" sz="2200" dirty="0">
                <a:latin typeface="Lato"/>
                <a:ea typeface="+mn-lt"/>
                <a:cs typeface="+mn-lt"/>
              </a:rPr>
              <a:t> </a:t>
            </a:r>
            <a:r>
              <a:rPr lang="en-US" sz="2200" err="1">
                <a:latin typeface="Lato"/>
                <a:ea typeface="+mn-lt"/>
                <a:cs typeface="+mn-lt"/>
              </a:rPr>
              <a:t>định</a:t>
            </a:r>
            <a:r>
              <a:rPr lang="en-US" sz="2200" dirty="0">
                <a:latin typeface="Lato"/>
                <a:ea typeface="+mn-lt"/>
                <a:cs typeface="+mn-lt"/>
              </a:rPr>
              <a:t>.</a:t>
            </a:r>
            <a:endParaRPr lang="en-US" sz="2200" dirty="0">
              <a:latin typeface="Lato"/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231542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</a:rPr>
              <a:t>6. </a:t>
            </a:r>
            <a:r>
              <a:rPr lang="en-US" dirty="0" err="1">
                <a:latin typeface="Arial"/>
              </a:rPr>
              <a:t>Kết</a:t>
            </a:r>
            <a:r>
              <a:rPr lang="en-US" dirty="0">
                <a:latin typeface="Arial"/>
              </a:rPr>
              <a:t> </a:t>
            </a:r>
            <a:r>
              <a:rPr lang="en-US" dirty="0" err="1">
                <a:latin typeface="Arial"/>
              </a:rPr>
              <a:t>luận</a:t>
            </a:r>
            <a:endParaRPr lang="en-US" dirty="0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A67492D8-114C-D5E0-BBCA-D1FCFBEE18E1}"/>
              </a:ext>
            </a:extLst>
          </p:cNvPr>
          <p:cNvSpPr txBox="1"/>
          <p:nvPr/>
        </p:nvSpPr>
        <p:spPr>
          <a:xfrm>
            <a:off x="555751" y="1347227"/>
            <a:ext cx="11098049" cy="44935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err="1">
                <a:ea typeface="+mn-lt"/>
                <a:cs typeface="+mn-lt"/>
              </a:rPr>
              <a:t>Nhược</a:t>
            </a:r>
            <a:r>
              <a:rPr lang="en-US" sz="2200" b="1" dirty="0">
                <a:ea typeface="+mn-lt"/>
                <a:cs typeface="+mn-lt"/>
              </a:rPr>
              <a:t> </a:t>
            </a:r>
            <a:r>
              <a:rPr lang="en-US" sz="2200" b="1" err="1">
                <a:ea typeface="+mn-lt"/>
                <a:cs typeface="+mn-lt"/>
              </a:rPr>
              <a:t>điểm</a:t>
            </a:r>
            <a:r>
              <a:rPr lang="en-US" sz="2200" b="1" dirty="0">
                <a:ea typeface="+mn-lt"/>
                <a:cs typeface="+mn-lt"/>
              </a:rPr>
              <a:t>:</a:t>
            </a:r>
            <a:endParaRPr lang="vi-VN" sz="2200" b="1">
              <a:latin typeface="Arial"/>
              <a:cs typeface="Arial"/>
            </a:endParaRPr>
          </a:p>
          <a:p>
            <a:endParaRPr lang="en-US" sz="2200" dirty="0">
              <a:ea typeface="Calibri"/>
              <a:cs typeface="Calibri"/>
            </a:endParaRPr>
          </a:p>
          <a:p>
            <a:pPr marL="342900" indent="-342900">
              <a:buFont typeface="Calibri"/>
              <a:buChar char="-"/>
            </a:pPr>
            <a:r>
              <a:rPr lang="en-US" sz="2200" err="1">
                <a:ea typeface="+mn-lt"/>
                <a:cs typeface="+mn-lt"/>
              </a:rPr>
              <a:t>Giới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hạn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về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dữ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liệu</a:t>
            </a:r>
            <a:r>
              <a:rPr lang="en-US" sz="2200" dirty="0">
                <a:ea typeface="+mn-lt"/>
                <a:cs typeface="+mn-lt"/>
              </a:rPr>
              <a:t>: </a:t>
            </a:r>
            <a:r>
              <a:rPr lang="en-US" sz="2200" err="1">
                <a:ea typeface="+mn-lt"/>
                <a:cs typeface="+mn-lt"/>
              </a:rPr>
              <a:t>Một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số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yếu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tố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có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thể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ảnh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hưởng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nhưng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không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được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đưa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vào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phân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tích</a:t>
            </a:r>
            <a:r>
              <a:rPr lang="en-US" sz="2200" dirty="0">
                <a:ea typeface="+mn-lt"/>
                <a:cs typeface="+mn-lt"/>
              </a:rPr>
              <a:t> do </a:t>
            </a:r>
            <a:r>
              <a:rPr lang="en-US" sz="2200" err="1">
                <a:ea typeface="+mn-lt"/>
                <a:cs typeface="+mn-lt"/>
              </a:rPr>
              <a:t>hạn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chế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dữ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liệu</a:t>
            </a:r>
            <a:r>
              <a:rPr lang="en-US" sz="2200" dirty="0">
                <a:ea typeface="+mn-lt"/>
                <a:cs typeface="+mn-lt"/>
              </a:rPr>
              <a:t>.</a:t>
            </a:r>
            <a:endParaRPr lang="en-US" sz="2200" dirty="0"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Calibri"/>
              <a:buChar char="-"/>
            </a:pPr>
            <a:r>
              <a:rPr lang="en-US" sz="2200" dirty="0">
                <a:ea typeface="+mn-lt"/>
                <a:cs typeface="+mn-lt"/>
              </a:rPr>
              <a:t>Mô </a:t>
            </a:r>
            <a:r>
              <a:rPr lang="en-US" sz="2200" err="1">
                <a:ea typeface="+mn-lt"/>
                <a:cs typeface="+mn-lt"/>
              </a:rPr>
              <a:t>hình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dự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đoán</a:t>
            </a:r>
            <a:r>
              <a:rPr lang="en-US" sz="2200" dirty="0">
                <a:ea typeface="+mn-lt"/>
                <a:cs typeface="+mn-lt"/>
              </a:rPr>
              <a:t>: Hiệu </a:t>
            </a:r>
            <a:r>
              <a:rPr lang="en-US" sz="2200" err="1">
                <a:ea typeface="+mn-lt"/>
                <a:cs typeface="+mn-lt"/>
              </a:rPr>
              <a:t>quả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của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mô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hình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còn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phụ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thuộc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vào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chất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lượng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và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độ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đầy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đủ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của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dữ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liệu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đầu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vào</a:t>
            </a:r>
            <a:r>
              <a:rPr lang="en-US" sz="2200" dirty="0">
                <a:ea typeface="+mn-lt"/>
                <a:cs typeface="+mn-lt"/>
              </a:rPr>
              <a:t>.</a:t>
            </a:r>
            <a:endParaRPr lang="en-US" sz="2200" dirty="0"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Calibri"/>
              <a:buChar char="-"/>
            </a:pPr>
            <a:endParaRPr lang="en-US" sz="2200" dirty="0">
              <a:ea typeface="+mn-lt"/>
              <a:cs typeface="+mn-lt"/>
            </a:endParaRPr>
          </a:p>
          <a:p>
            <a:r>
              <a:rPr lang="en-US" sz="2200" b="1" err="1">
                <a:ea typeface="+mn-lt"/>
                <a:cs typeface="+mn-lt"/>
              </a:rPr>
              <a:t>Hướng</a:t>
            </a:r>
            <a:r>
              <a:rPr lang="en-US" sz="2200" b="1" dirty="0">
                <a:ea typeface="+mn-lt"/>
                <a:cs typeface="+mn-lt"/>
              </a:rPr>
              <a:t> </a:t>
            </a:r>
            <a:r>
              <a:rPr lang="en-US" sz="2200" b="1" err="1">
                <a:ea typeface="+mn-lt"/>
                <a:cs typeface="+mn-lt"/>
              </a:rPr>
              <a:t>phát</a:t>
            </a:r>
            <a:r>
              <a:rPr lang="en-US" sz="2200" b="1" dirty="0">
                <a:ea typeface="+mn-lt"/>
                <a:cs typeface="+mn-lt"/>
              </a:rPr>
              <a:t> </a:t>
            </a:r>
            <a:r>
              <a:rPr lang="en-US" sz="2200" b="1" err="1">
                <a:ea typeface="+mn-lt"/>
                <a:cs typeface="+mn-lt"/>
              </a:rPr>
              <a:t>triển</a:t>
            </a:r>
            <a:r>
              <a:rPr lang="en-US" sz="2200" b="1" dirty="0">
                <a:ea typeface="+mn-lt"/>
                <a:cs typeface="+mn-lt"/>
              </a:rPr>
              <a:t> </a:t>
            </a:r>
            <a:r>
              <a:rPr lang="en-US" sz="2200" b="1" err="1">
                <a:ea typeface="+mn-lt"/>
                <a:cs typeface="+mn-lt"/>
              </a:rPr>
              <a:t>trong</a:t>
            </a:r>
            <a:r>
              <a:rPr lang="en-US" sz="2200" b="1" dirty="0">
                <a:ea typeface="+mn-lt"/>
                <a:cs typeface="+mn-lt"/>
              </a:rPr>
              <a:t> </a:t>
            </a:r>
            <a:r>
              <a:rPr lang="en-US" sz="2200" b="1" err="1">
                <a:ea typeface="+mn-lt"/>
                <a:cs typeface="+mn-lt"/>
              </a:rPr>
              <a:t>tương</a:t>
            </a:r>
            <a:r>
              <a:rPr lang="en-US" sz="2200" b="1" dirty="0">
                <a:ea typeface="+mn-lt"/>
                <a:cs typeface="+mn-lt"/>
              </a:rPr>
              <a:t> lai:</a:t>
            </a:r>
            <a:endParaRPr lang="en-US" sz="2200" b="1">
              <a:ea typeface="Calibri"/>
              <a:cs typeface="Calibri"/>
            </a:endParaRPr>
          </a:p>
          <a:p>
            <a:endParaRPr lang="en-US" sz="2200" dirty="0">
              <a:ea typeface="Calibri"/>
              <a:cs typeface="Calibri"/>
            </a:endParaRPr>
          </a:p>
          <a:p>
            <a:pPr marL="342900" indent="-342900">
              <a:buFont typeface="Calibri"/>
              <a:buChar char="-"/>
            </a:pPr>
            <a:r>
              <a:rPr lang="en-US" sz="2200" err="1">
                <a:ea typeface="+mn-lt"/>
                <a:cs typeface="+mn-lt"/>
              </a:rPr>
              <a:t>Mở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rộng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phạm</a:t>
            </a:r>
            <a:r>
              <a:rPr lang="en-US" sz="2200" dirty="0">
                <a:ea typeface="+mn-lt"/>
                <a:cs typeface="+mn-lt"/>
              </a:rPr>
              <a:t> vi </a:t>
            </a:r>
            <a:r>
              <a:rPr lang="en-US" sz="2200" err="1">
                <a:ea typeface="+mn-lt"/>
                <a:cs typeface="+mn-lt"/>
              </a:rPr>
              <a:t>dữ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liệu</a:t>
            </a:r>
            <a:r>
              <a:rPr lang="en-US" sz="2200" dirty="0">
                <a:ea typeface="+mn-lt"/>
                <a:cs typeface="+mn-lt"/>
              </a:rPr>
              <a:t>, bao </a:t>
            </a:r>
            <a:r>
              <a:rPr lang="en-US" sz="2200" err="1">
                <a:ea typeface="+mn-lt"/>
                <a:cs typeface="+mn-lt"/>
              </a:rPr>
              <a:t>gồm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cả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các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yếu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tố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quốc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tế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và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dữ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liệu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thời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gian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thực</a:t>
            </a:r>
            <a:r>
              <a:rPr lang="en-US" sz="2200" dirty="0">
                <a:ea typeface="+mn-lt"/>
                <a:cs typeface="+mn-lt"/>
              </a:rPr>
              <a:t>.</a:t>
            </a:r>
            <a:endParaRPr lang="en-US" sz="2200" dirty="0"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Calibri"/>
              <a:buChar char="-"/>
            </a:pPr>
            <a:r>
              <a:rPr lang="en-US" sz="2200" err="1">
                <a:ea typeface="+mn-lt"/>
                <a:cs typeface="+mn-lt"/>
              </a:rPr>
              <a:t>Thử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nghiệm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thêm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các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mô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hình</a:t>
            </a:r>
            <a:r>
              <a:rPr lang="en-US" sz="2200" dirty="0">
                <a:ea typeface="+mn-lt"/>
                <a:cs typeface="+mn-lt"/>
              </a:rPr>
              <a:t>, </a:t>
            </a:r>
            <a:r>
              <a:rPr lang="en-US" sz="2200" err="1">
                <a:ea typeface="+mn-lt"/>
                <a:cs typeface="+mn-lt"/>
              </a:rPr>
              <a:t>kết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hợp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để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cải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thiện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độ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chính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xác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trong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dự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đoán</a:t>
            </a:r>
            <a:r>
              <a:rPr lang="en-US" sz="2200" dirty="0">
                <a:ea typeface="+mn-lt"/>
                <a:cs typeface="+mn-lt"/>
              </a:rPr>
              <a:t>.</a:t>
            </a:r>
            <a:endParaRPr lang="en-US" sz="2200" dirty="0"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Calibri"/>
              <a:buChar char="-"/>
            </a:pPr>
            <a:r>
              <a:rPr lang="en-US" sz="2200" dirty="0">
                <a:ea typeface="+mn-lt"/>
                <a:cs typeface="+mn-lt"/>
              </a:rPr>
              <a:t>Phát </a:t>
            </a:r>
            <a:r>
              <a:rPr lang="en-US" sz="2200" err="1">
                <a:ea typeface="+mn-lt"/>
                <a:cs typeface="+mn-lt"/>
              </a:rPr>
              <a:t>triển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một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hệ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thống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tự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động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cập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nhật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và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phân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tích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dữ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liệu</a:t>
            </a:r>
            <a:r>
              <a:rPr lang="en-US" sz="2200" dirty="0">
                <a:ea typeface="+mn-lt"/>
                <a:cs typeface="+mn-lt"/>
              </a:rPr>
              <a:t>, </a:t>
            </a:r>
            <a:r>
              <a:rPr lang="en-US" sz="2200" err="1">
                <a:ea typeface="+mn-lt"/>
                <a:cs typeface="+mn-lt"/>
              </a:rPr>
              <a:t>giúp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tăng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cường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khả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năng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ra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quyết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định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theo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thời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gian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thực</a:t>
            </a:r>
            <a:r>
              <a:rPr lang="en-US" sz="2200" dirty="0">
                <a:ea typeface="+mn-lt"/>
                <a:cs typeface="+mn-lt"/>
              </a:rPr>
              <a:t>, </a:t>
            </a:r>
            <a:r>
              <a:rPr lang="en-US" sz="2200" err="1">
                <a:ea typeface="+mn-lt"/>
                <a:cs typeface="+mn-lt"/>
              </a:rPr>
              <a:t>tích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hợp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MLOps</a:t>
            </a:r>
            <a:endParaRPr lang="en-US" sz="2200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26630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96971"/>
            <a:ext cx="9445299" cy="836886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3000" dirty="0" err="1">
                <a:latin typeface="Lato"/>
                <a:ea typeface="Lato"/>
                <a:cs typeface="Lato"/>
              </a:rPr>
              <a:t>Phân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tích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tác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động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của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các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yếu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tố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khác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nhau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tới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sự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biến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động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và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dự</a:t>
            </a:r>
            <a:r>
              <a:rPr lang="en-US" sz="3000" dirty="0">
                <a:latin typeface="Lato"/>
                <a:ea typeface="Lato"/>
                <a:cs typeface="Lato"/>
              </a:rPr>
              <a:t> </a:t>
            </a:r>
            <a:r>
              <a:rPr lang="en-US" sz="3000" dirty="0" err="1">
                <a:latin typeface="Lato"/>
                <a:ea typeface="Lato"/>
                <a:cs typeface="Lato"/>
              </a:rPr>
              <a:t>báo</a:t>
            </a:r>
            <a:r>
              <a:rPr lang="en-US" sz="3000" dirty="0">
                <a:latin typeface="Lato"/>
                <a:ea typeface="Lato"/>
                <a:cs typeface="Lato"/>
              </a:rPr>
              <a:t> chỉ </a:t>
            </a:r>
            <a:r>
              <a:rPr lang="en-US" sz="3000" dirty="0" err="1">
                <a:latin typeface="Lato"/>
                <a:ea typeface="Lato"/>
                <a:cs typeface="Lato"/>
              </a:rPr>
              <a:t>số</a:t>
            </a:r>
            <a:r>
              <a:rPr lang="en-US" sz="3000" dirty="0">
                <a:latin typeface="Lato"/>
                <a:ea typeface="Lato"/>
                <a:cs typeface="Lato"/>
              </a:rPr>
              <a:t> VNINDEX</a:t>
            </a:r>
            <a:endParaRPr lang="vi-VN" sz="3000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499650" y="3227330"/>
            <a:ext cx="6699545" cy="3448107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200" dirty="0" err="1">
                <a:solidFill>
                  <a:schemeClr val="tx1"/>
                </a:solidFill>
              </a:rPr>
              <a:t>Nhóm</a:t>
            </a:r>
            <a:r>
              <a:rPr lang="en-US" sz="2200" dirty="0">
                <a:solidFill>
                  <a:schemeClr val="tx1"/>
                </a:solidFill>
              </a:rPr>
              <a:t> 6</a:t>
            </a:r>
            <a:br>
              <a:rPr lang="en-US" sz="2200" dirty="0">
                <a:solidFill>
                  <a:schemeClr val="tx1"/>
                </a:solidFill>
              </a:rPr>
            </a:b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Nguyễn Duy Đạt 20215354</a:t>
            </a:r>
            <a:endParaRPr lang="en-US" sz="22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</a:rPr>
              <a:t>Chu </a:t>
            </a:r>
            <a:r>
              <a:rPr lang="en-US" sz="2200" dirty="0" err="1">
                <a:solidFill>
                  <a:schemeClr val="tx1"/>
                </a:solidFill>
              </a:rPr>
              <a:t>Thiên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Hải</a:t>
            </a:r>
            <a:r>
              <a:rPr lang="en-US" sz="2200" dirty="0">
                <a:solidFill>
                  <a:schemeClr val="tx1"/>
                </a:solidFill>
              </a:rPr>
              <a:t> 20215360</a:t>
            </a:r>
          </a:p>
          <a:p>
            <a:pPr>
              <a:lnSpc>
                <a:spcPct val="100000"/>
              </a:lnSpc>
            </a:pPr>
            <a:r>
              <a:rPr lang="en-US" sz="2200" dirty="0" err="1">
                <a:solidFill>
                  <a:schemeClr val="tx1"/>
                </a:solidFill>
              </a:rPr>
              <a:t>Vũ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Khắc</a:t>
            </a:r>
            <a:r>
              <a:rPr lang="en-US" sz="2200" dirty="0">
                <a:solidFill>
                  <a:schemeClr val="tx1"/>
                </a:solidFill>
              </a:rPr>
              <a:t> Long 20215418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</a:rPr>
              <a:t>Nguyễn Minh </a:t>
            </a:r>
            <a:r>
              <a:rPr lang="en-US" sz="2200" dirty="0" err="1">
                <a:solidFill>
                  <a:schemeClr val="tx1"/>
                </a:solidFill>
              </a:rPr>
              <a:t>Đức</a:t>
            </a:r>
            <a:r>
              <a:rPr lang="en-US" sz="2200" dirty="0">
                <a:solidFill>
                  <a:schemeClr val="tx1"/>
                </a:solidFill>
              </a:rPr>
              <a:t> 20215354</a:t>
            </a:r>
          </a:p>
          <a:p>
            <a:pPr>
              <a:lnSpc>
                <a:spcPct val="100000"/>
              </a:lnSpc>
            </a:pPr>
            <a:r>
              <a:rPr lang="en-US" sz="2200" dirty="0" err="1">
                <a:solidFill>
                  <a:schemeClr val="tx1"/>
                </a:solidFill>
              </a:rPr>
              <a:t>Phùng</a:t>
            </a:r>
            <a:r>
              <a:rPr lang="en-US" sz="2200" dirty="0">
                <a:solidFill>
                  <a:schemeClr val="tx1"/>
                </a:solidFill>
              </a:rPr>
              <a:t> Thanh </a:t>
            </a:r>
            <a:r>
              <a:rPr lang="en-US" sz="2200" dirty="0" err="1">
                <a:solidFill>
                  <a:schemeClr val="tx1"/>
                </a:solidFill>
              </a:rPr>
              <a:t>Đăng</a:t>
            </a:r>
            <a:r>
              <a:rPr lang="en-US" sz="2200" dirty="0">
                <a:solidFill>
                  <a:schemeClr val="tx1"/>
                </a:solidFill>
              </a:rPr>
              <a:t> 20210150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</a:rPr>
              <a:t>Nguyễn </a:t>
            </a:r>
            <a:r>
              <a:rPr lang="en-US" sz="2200" dirty="0" err="1">
                <a:solidFill>
                  <a:schemeClr val="tx1"/>
                </a:solidFill>
              </a:rPr>
              <a:t>Việt</a:t>
            </a:r>
            <a:r>
              <a:rPr lang="en-US" sz="2200" dirty="0">
                <a:solidFill>
                  <a:schemeClr val="tx1"/>
                </a:solidFill>
              </a:rPr>
              <a:t> Anh 20215307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 err="1">
                <a:latin typeface="Arial"/>
                <a:ea typeface="Lato"/>
                <a:cs typeface="Lato"/>
              </a:rPr>
              <a:t>Nội</a:t>
            </a:r>
            <a:r>
              <a:rPr lang="en-US" dirty="0">
                <a:latin typeface="Arial"/>
                <a:ea typeface="Lato"/>
                <a:cs typeface="Lato"/>
              </a:rPr>
              <a:t> dung</a:t>
            </a:r>
            <a:endParaRPr lang="en-US" dirty="0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73BBC1-6E8B-43FE-B679-4C98408131B2}"/>
              </a:ext>
            </a:extLst>
          </p:cNvPr>
          <p:cNvSpPr txBox="1"/>
          <p:nvPr/>
        </p:nvSpPr>
        <p:spPr>
          <a:xfrm>
            <a:off x="583914" y="1500014"/>
            <a:ext cx="11024171" cy="4156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Giới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thiệu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về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VNIndex</a:t>
            </a:r>
            <a:endParaRPr lang="en-US" sz="3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Thu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thập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endParaRPr lang="en-US" sz="3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Xử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lý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hợp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nhất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endParaRPr lang="en-US" sz="3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Trích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chọn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đặc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trưng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lựa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chọn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mô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hình</a:t>
            </a:r>
            <a:endParaRPr lang="en-US" sz="3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Kết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thực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nghiệm</a:t>
            </a:r>
            <a:endParaRPr lang="en-US" sz="3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Kết</a:t>
            </a: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luận</a:t>
            </a:r>
            <a:endParaRPr lang="en-US" sz="3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946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pPr marL="514350" indent="-514350">
              <a:buAutoNum type="arabicPeriod"/>
            </a:pPr>
            <a:r>
              <a:rPr lang="en-US" err="1">
                <a:latin typeface="Arial"/>
                <a:ea typeface="Lato"/>
                <a:cs typeface="Lato"/>
              </a:rPr>
              <a:t>Giới</a:t>
            </a:r>
            <a:r>
              <a:rPr lang="en-US">
                <a:latin typeface="Arial"/>
                <a:ea typeface="Lato"/>
                <a:cs typeface="Lato"/>
              </a:rPr>
              <a:t> </a:t>
            </a:r>
            <a:r>
              <a:rPr lang="en-US" err="1">
                <a:latin typeface="Arial"/>
                <a:ea typeface="Lato"/>
                <a:cs typeface="Lato"/>
              </a:rPr>
              <a:t>thiệu</a:t>
            </a:r>
            <a:r>
              <a:rPr lang="en-US">
                <a:latin typeface="Arial"/>
                <a:ea typeface="Lato"/>
                <a:cs typeface="Lato"/>
              </a:rPr>
              <a:t> </a:t>
            </a:r>
            <a:r>
              <a:rPr lang="en-US" err="1">
                <a:latin typeface="Arial"/>
                <a:ea typeface="Lato"/>
                <a:cs typeface="Lato"/>
              </a:rPr>
              <a:t>về</a:t>
            </a:r>
            <a:r>
              <a:rPr lang="en-US">
                <a:latin typeface="Arial"/>
                <a:ea typeface="Lato"/>
                <a:cs typeface="Lato"/>
              </a:rPr>
              <a:t> </a:t>
            </a:r>
            <a:r>
              <a:rPr lang="en-US" err="1">
                <a:latin typeface="Arial"/>
                <a:ea typeface="Lato"/>
                <a:cs typeface="Lato"/>
              </a:rPr>
              <a:t>VNIndex</a:t>
            </a:r>
            <a:endParaRPr lang="en-US" err="1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AutoShape 14">
            <a:extLst>
              <a:ext uri="{FF2B5EF4-FFF2-40B4-BE49-F238E27FC236}">
                <a16:creationId xmlns:a16="http://schemas.microsoft.com/office/drawing/2014/main" id="{6B41ED4B-3761-4F13-8A9D-B4CBD97797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3428999"/>
            <a:ext cx="3212387" cy="321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6">
            <a:extLst>
              <a:ext uri="{FF2B5EF4-FFF2-40B4-BE49-F238E27FC236}">
                <a16:creationId xmlns:a16="http://schemas.microsoft.com/office/drawing/2014/main" id="{1420838A-DF35-43AC-97D2-438E2B605B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3428999"/>
            <a:ext cx="2162709" cy="2162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34F9FC9A-B886-F03A-9412-E140487F2685}"/>
              </a:ext>
            </a:extLst>
          </p:cNvPr>
          <p:cNvSpPr txBox="1"/>
          <p:nvPr/>
        </p:nvSpPr>
        <p:spPr>
          <a:xfrm>
            <a:off x="292657" y="986771"/>
            <a:ext cx="1156060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err="1">
                <a:solidFill>
                  <a:srgbClr val="202122"/>
                </a:solidFill>
                <a:latin typeface="Calibri"/>
                <a:cs typeface="Calibri"/>
              </a:rPr>
              <a:t>VNIndex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là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một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chỉ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số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thị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trường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,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thể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hiện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các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biến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động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về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giá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của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các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mã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cổ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phiếu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niêm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yết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trên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sàn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HOSE (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Sở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Giao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dịch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Chứng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khoán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Thành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phố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02122"/>
                </a:solidFill>
                <a:ea typeface="+mn-lt"/>
                <a:cs typeface="+mn-lt"/>
              </a:rPr>
              <a:t>Hồ</a:t>
            </a:r>
            <a:r>
              <a:rPr lang="en-US">
                <a:solidFill>
                  <a:srgbClr val="202122"/>
                </a:solidFill>
                <a:ea typeface="+mn-lt"/>
                <a:cs typeface="+mn-lt"/>
              </a:rPr>
              <a:t> Chí Minh)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>
              <a:solidFill>
                <a:srgbClr val="202122"/>
              </a:solidFill>
              <a:latin typeface="Arial"/>
              <a:cs typeface="Arial"/>
            </a:endParaRPr>
          </a:p>
        </p:txBody>
      </p:sp>
      <p:pic>
        <p:nvPicPr>
          <p:cNvPr id="3" name="Hình ảnh 2" descr="Chỉ số VN-Index là gì? Cách tính và phân biệt VN-Index &amp; VN30">
            <a:extLst>
              <a:ext uri="{FF2B5EF4-FFF2-40B4-BE49-F238E27FC236}">
                <a16:creationId xmlns:a16="http://schemas.microsoft.com/office/drawing/2014/main" id="{44CB37BB-CAD9-CF03-1FC5-67BAEA504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0393" y="2800414"/>
            <a:ext cx="3677358" cy="2332495"/>
          </a:xfrm>
          <a:prstGeom prst="rect">
            <a:avLst/>
          </a:prstGeom>
        </p:spPr>
      </p:pic>
      <p:pic>
        <p:nvPicPr>
          <p:cNvPr id="6" name="Hình ảnh 5" descr="Ảnh có chứa văn bản, ảnh chụp màn hình, Phông chữ&#10;&#10;Mô tả được tự động tạo">
            <a:extLst>
              <a:ext uri="{FF2B5EF4-FFF2-40B4-BE49-F238E27FC236}">
                <a16:creationId xmlns:a16="http://schemas.microsoft.com/office/drawing/2014/main" id="{28187B2B-F571-7E08-F20B-3FC88F172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48" y="2015610"/>
            <a:ext cx="8203857" cy="389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78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2. Thu </a:t>
            </a:r>
            <a:r>
              <a:rPr lang="en-US" dirty="0" err="1">
                <a:latin typeface="Arial"/>
                <a:ea typeface="Lato"/>
                <a:cs typeface="Lato"/>
              </a:rPr>
              <a:t>thập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dữ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liệu</a:t>
            </a:r>
            <a:endParaRPr lang="en-US" dirty="0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902D547-197B-4F28-81C9-A5C9B5AF1CA0}"/>
              </a:ext>
            </a:extLst>
          </p:cNvPr>
          <p:cNvSpPr txBox="1"/>
          <p:nvPr/>
        </p:nvSpPr>
        <p:spPr>
          <a:xfrm>
            <a:off x="1227824" y="1029324"/>
            <a:ext cx="9965465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b="1">
                <a:latin typeface="Arial"/>
                <a:cs typeface="Arial"/>
              </a:rPr>
              <a:t>Các yếu tố tác động tiềm năng:</a:t>
            </a:r>
            <a:endParaRPr lang="vi-VN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 b="1">
                <a:latin typeface="Arial"/>
                <a:ea typeface="+mn-lt"/>
                <a:cs typeface="Arial"/>
              </a:rPr>
              <a:t>Yếu tố kinh tế vĩ mô: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Tăng trưởng GDP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Lãi suất (lãi suất ngân hàng, lãi suất cho vay)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Lạm phát (CPI)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Tỷ giá hối đoái (USD/VND)</a:t>
            </a:r>
            <a:endParaRPr lang="vi-VN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 b="1">
                <a:latin typeface="Arial"/>
                <a:ea typeface="+mn-lt"/>
                <a:cs typeface="Arial"/>
              </a:rPr>
              <a:t>Yếu tố thị trường chứng khoán: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Khối lượng giao dịch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Giá trị giao dịch của nhà đầu tư nước ngoài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ea typeface="+mn-lt"/>
                <a:cs typeface="+mn-lt"/>
              </a:rPr>
              <a:t>Cổ tức của các công ty lớn trong VNINDEX</a:t>
            </a:r>
            <a:endParaRPr lang="vi-VN"/>
          </a:p>
          <a:p>
            <a:pPr marL="285750" indent="-285750">
              <a:buFont typeface="Arial"/>
              <a:buChar char="•"/>
            </a:pPr>
            <a:r>
              <a:rPr lang="vi-VN" b="1">
                <a:latin typeface="Arial"/>
                <a:ea typeface="+mn-lt"/>
                <a:cs typeface="Arial"/>
              </a:rPr>
              <a:t>Yếu tố quốc tế: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Giá dầu, giá vàng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Các chỉ số chứng khoán quốc tế (S&amp;P 500, </a:t>
            </a:r>
            <a:r>
              <a:rPr lang="vi-VN" err="1">
                <a:latin typeface="Arial"/>
                <a:ea typeface="+mn-lt"/>
                <a:cs typeface="Arial"/>
              </a:rPr>
              <a:t>Nikkei</a:t>
            </a:r>
            <a:r>
              <a:rPr lang="vi-VN">
                <a:latin typeface="Arial"/>
                <a:ea typeface="+mn-lt"/>
                <a:cs typeface="Arial"/>
              </a:rPr>
              <a:t>, </a:t>
            </a:r>
            <a:r>
              <a:rPr lang="vi-VN" err="1">
                <a:latin typeface="Arial"/>
                <a:ea typeface="+mn-lt"/>
                <a:cs typeface="Arial"/>
              </a:rPr>
              <a:t>Dow</a:t>
            </a:r>
            <a:r>
              <a:rPr lang="vi-VN">
                <a:latin typeface="Arial"/>
                <a:ea typeface="+mn-lt"/>
                <a:cs typeface="Arial"/>
              </a:rPr>
              <a:t> </a:t>
            </a:r>
            <a:r>
              <a:rPr lang="vi-VN" err="1">
                <a:latin typeface="Arial"/>
                <a:ea typeface="+mn-lt"/>
                <a:cs typeface="Arial"/>
              </a:rPr>
              <a:t>Jones</a:t>
            </a:r>
            <a:r>
              <a:rPr lang="vi-VN">
                <a:latin typeface="Arial"/>
                <a:ea typeface="+mn-lt"/>
                <a:cs typeface="Arial"/>
              </a:rPr>
              <a:t>)</a:t>
            </a:r>
            <a:endParaRPr lang="vi-VN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 b="1">
                <a:latin typeface="Arial"/>
                <a:ea typeface="+mn-lt"/>
                <a:cs typeface="Arial"/>
              </a:rPr>
              <a:t>Yếu tố tâm lý nhà đầu tư: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Tin tức về thị trường chứng khoán và các công ty lớn</a:t>
            </a:r>
            <a:endParaRPr lang="vi-VN"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Thái độ của nhà đầu tư thông qua các diễn đàn, mạng xã hội.</a:t>
            </a:r>
            <a:endParaRPr lang="vi-VN">
              <a:latin typeface="Arial"/>
              <a:cs typeface="Arial"/>
            </a:endParaRPr>
          </a:p>
          <a:p>
            <a:pPr algn="l"/>
            <a:endParaRPr lang="vi-VN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7381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7F1578-2293-427C-06CA-0913A3C08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87D70-781D-79A9-4FD8-60D23CAB3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2. Thu </a:t>
            </a:r>
            <a:r>
              <a:rPr lang="en-US" dirty="0" err="1">
                <a:latin typeface="Arial"/>
                <a:ea typeface="Lato"/>
                <a:cs typeface="Lato"/>
              </a:rPr>
              <a:t>thập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dữ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liệu</a:t>
            </a:r>
            <a:endParaRPr lang="en-US" err="1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D9C95C-10FA-58DE-86CB-BE102B86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D7B37FC1-07E4-4582-16FD-8A31CFB64344}"/>
              </a:ext>
            </a:extLst>
          </p:cNvPr>
          <p:cNvSpPr txBox="1"/>
          <p:nvPr/>
        </p:nvSpPr>
        <p:spPr>
          <a:xfrm>
            <a:off x="849524" y="1471474"/>
            <a:ext cx="9965465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vi-VN" sz="2000" b="1" dirty="0">
                <a:latin typeface="Arial"/>
                <a:cs typeface="Arial"/>
              </a:rPr>
              <a:t>VN-</a:t>
            </a:r>
            <a:r>
              <a:rPr lang="vi-VN" sz="2000" b="1" dirty="0" err="1">
                <a:latin typeface="Arial"/>
                <a:cs typeface="Arial"/>
              </a:rPr>
              <a:t>Index</a:t>
            </a:r>
            <a:endParaRPr lang="vi-VN" sz="2000" b="1" dirty="0"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000" dirty="0">
                <a:latin typeface="Arial"/>
                <a:cs typeface="Arial"/>
              </a:rPr>
              <a:t>Dữ liệu VN-</a:t>
            </a:r>
            <a:r>
              <a:rPr lang="vi-VN" sz="2000" dirty="0" err="1">
                <a:latin typeface="Arial"/>
                <a:cs typeface="Arial"/>
              </a:rPr>
              <a:t>Index</a:t>
            </a:r>
            <a:r>
              <a:rPr lang="vi-VN" sz="2000" dirty="0">
                <a:latin typeface="Arial"/>
                <a:cs typeface="Arial"/>
              </a:rPr>
              <a:t> được </a:t>
            </a:r>
            <a:r>
              <a:rPr lang="vi-VN" sz="2000" dirty="0" err="1">
                <a:latin typeface="Arial"/>
                <a:cs typeface="Arial"/>
              </a:rPr>
              <a:t>crawl</a:t>
            </a:r>
            <a:r>
              <a:rPr lang="vi-VN" sz="2000" dirty="0">
                <a:latin typeface="Arial"/>
                <a:cs typeface="Arial"/>
              </a:rPr>
              <a:t> từ trang </a:t>
            </a:r>
            <a:r>
              <a:rPr lang="vi-VN" sz="2000" dirty="0" err="1">
                <a:latin typeface="Arial"/>
                <a:cs typeface="Arial"/>
              </a:rPr>
              <a:t>web</a:t>
            </a:r>
            <a:r>
              <a:rPr lang="vi-VN" sz="2000" dirty="0">
                <a:latin typeface="Arial"/>
                <a:cs typeface="Arial"/>
              </a:rPr>
              <a:t> </a:t>
            </a:r>
            <a:r>
              <a:rPr lang="vi-VN" sz="2000" b="1" dirty="0" err="1">
                <a:latin typeface="Arial"/>
                <a:cs typeface="Arial"/>
              </a:rPr>
              <a:t>Vietstock</a:t>
            </a:r>
            <a:r>
              <a:rPr lang="vi-VN" sz="2000" dirty="0">
                <a:latin typeface="Arial"/>
                <a:cs typeface="Arial"/>
              </a:rPr>
              <a:t>. Thời gian từ năm 2002 đến 11/2024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vi-VN" sz="2000" dirty="0">
                <a:latin typeface="Arial"/>
                <a:cs typeface="Arial"/>
              </a:rPr>
              <a:t>Dữ liệu bao gồm các đặc trưng : OHLC (giá mở cửa, giá cao nhất, giá thấp nhất, giá đóng cửa) trong phiên, khối lượng giao dịch, % thay đổi so với phiên trước.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DBCD85-98FC-0933-0895-A098EA441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926" y="3425416"/>
            <a:ext cx="6525326" cy="196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53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2. Thu </a:t>
            </a:r>
            <a:r>
              <a:rPr lang="en-US" dirty="0" err="1">
                <a:latin typeface="Arial"/>
                <a:ea typeface="Lato"/>
                <a:cs typeface="Lato"/>
              </a:rPr>
              <a:t>thập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dữ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liệu</a:t>
            </a:r>
            <a:endParaRPr lang="en-US" dirty="0" err="1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902D547-197B-4F28-81C9-A5C9B5AF1CA0}"/>
              </a:ext>
            </a:extLst>
          </p:cNvPr>
          <p:cNvSpPr txBox="1"/>
          <p:nvPr/>
        </p:nvSpPr>
        <p:spPr>
          <a:xfrm>
            <a:off x="1382283" y="833675"/>
            <a:ext cx="9965465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vi-VN" sz="2000" b="1">
              <a:latin typeface="Arial"/>
              <a:cs typeface="Arial"/>
            </a:endParaRPr>
          </a:p>
          <a:p>
            <a:r>
              <a:rPr lang="vi-VN" sz="2000" b="1">
                <a:latin typeface="Arial"/>
                <a:cs typeface="Arial"/>
              </a:rPr>
              <a:t>Dữ liệu về kinh tế vĩ mô </a:t>
            </a:r>
          </a:p>
          <a:p>
            <a:pPr marL="342900" indent="-342900">
              <a:buFont typeface="Arial"/>
              <a:buChar char="•"/>
            </a:pPr>
            <a:r>
              <a:rPr lang="vi-VN">
                <a:latin typeface="Arial"/>
                <a:cs typeface="Arial"/>
              </a:rPr>
              <a:t>Dữ liệu về tăng trưởng GDP , lãi suất và lạm phát được lấy từ trang chủ của Tổng cục thống kê Việt Nam (</a:t>
            </a:r>
            <a:r>
              <a:rPr lang="vi-VN">
                <a:latin typeface="Arial"/>
                <a:ea typeface="+mn-lt"/>
                <a:cs typeface="Arial"/>
                <a:hlinkClick r:id="rId2"/>
              </a:rPr>
              <a:t>https://www.gso.gov.vn/</a:t>
            </a:r>
            <a:r>
              <a:rPr lang="vi-VN">
                <a:latin typeface="Arial"/>
                <a:cs typeface="Arial"/>
              </a:rPr>
              <a:t>) từ năm 2015</a:t>
            </a:r>
          </a:p>
          <a:p>
            <a:pPr marL="342900" indent="-342900">
              <a:buFont typeface="Arial"/>
              <a:buChar char="•"/>
            </a:pPr>
            <a:r>
              <a:rPr lang="vi-VN">
                <a:latin typeface="Arial"/>
                <a:cs typeface="Arial"/>
              </a:rPr>
              <a:t>Dữ liệu về ngoại tệ, tỉ giá hối đoái USD/VND được lấy từ trang </a:t>
            </a:r>
            <a:r>
              <a:rPr lang="vi-VN" err="1">
                <a:latin typeface="Arial"/>
                <a:cs typeface="Arial"/>
              </a:rPr>
              <a:t>web</a:t>
            </a:r>
            <a:r>
              <a:rPr lang="vi-VN">
                <a:latin typeface="Arial"/>
                <a:cs typeface="Arial"/>
              </a:rPr>
              <a:t> (</a:t>
            </a:r>
            <a:r>
              <a:rPr lang="vi-VN">
                <a:latin typeface="Arial"/>
                <a:ea typeface="+mn-lt"/>
                <a:cs typeface="Arial"/>
              </a:rPr>
              <a:t>vn.investing.com</a:t>
            </a:r>
            <a:r>
              <a:rPr lang="vi-VN">
                <a:latin typeface="Arial"/>
                <a:cs typeface="Arial"/>
              </a:rPr>
              <a:t>), bao gồm dữ liệu về tỉ giá hối đoái của USD/VND trong từng ngày từ 2015</a:t>
            </a:r>
          </a:p>
        </p:txBody>
      </p:sp>
      <p:pic>
        <p:nvPicPr>
          <p:cNvPr id="3" name="Hình ảnh 2" descr="Ảnh có chứa văn bản, ảnh chụp màn hình, Phông chữ, số&#10;&#10;Mô tả được tự động tạo">
            <a:extLst>
              <a:ext uri="{FF2B5EF4-FFF2-40B4-BE49-F238E27FC236}">
                <a16:creationId xmlns:a16="http://schemas.microsoft.com/office/drawing/2014/main" id="{79084944-A142-2D9B-93E1-BE032A48B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315" y="3047899"/>
            <a:ext cx="5349200" cy="2375373"/>
          </a:xfrm>
          <a:prstGeom prst="rect">
            <a:avLst/>
          </a:prstGeom>
        </p:spPr>
      </p:pic>
      <p:pic>
        <p:nvPicPr>
          <p:cNvPr id="6" name="Hình ảnh 5" descr="Ảnh có chứa văn bản, số, ảnh chụp màn hình, Phông chữ&#10;&#10;Mô tả được tự động tạo">
            <a:extLst>
              <a:ext uri="{FF2B5EF4-FFF2-40B4-BE49-F238E27FC236}">
                <a16:creationId xmlns:a16="http://schemas.microsoft.com/office/drawing/2014/main" id="{DDC98857-F105-3C5F-322B-512239ACA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8171" y="3049621"/>
            <a:ext cx="4105275" cy="267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65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2. Thu </a:t>
            </a:r>
            <a:r>
              <a:rPr lang="en-US" dirty="0" err="1">
                <a:latin typeface="Arial"/>
                <a:ea typeface="Lato"/>
                <a:cs typeface="Lato"/>
              </a:rPr>
              <a:t>thập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dữ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liệu</a:t>
            </a:r>
            <a:endParaRPr lang="en-US" dirty="0" err="1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902D547-197B-4F28-81C9-A5C9B5AF1CA0}"/>
              </a:ext>
            </a:extLst>
          </p:cNvPr>
          <p:cNvSpPr txBox="1"/>
          <p:nvPr/>
        </p:nvSpPr>
        <p:spPr>
          <a:xfrm>
            <a:off x="1382283" y="833675"/>
            <a:ext cx="9965465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vi-VN" sz="2000" b="1">
              <a:latin typeface="Arial"/>
              <a:cs typeface="Arial"/>
            </a:endParaRPr>
          </a:p>
          <a:p>
            <a:r>
              <a:rPr lang="vi-VN" sz="2000" b="1">
                <a:latin typeface="Arial"/>
                <a:cs typeface="Arial"/>
              </a:rPr>
              <a:t>Dữ liệu về các yếu tố quốc tế</a:t>
            </a:r>
          </a:p>
          <a:p>
            <a:pPr marL="342900" indent="-342900">
              <a:buFont typeface="Arial"/>
              <a:buChar char="•"/>
            </a:pPr>
            <a:r>
              <a:rPr lang="vi-VN">
                <a:latin typeface="Arial"/>
                <a:cs typeface="Arial"/>
              </a:rPr>
              <a:t>Dữ liệu về giá dầu, giá vàng theo thời gian từ năm 2000 đến nay.</a:t>
            </a:r>
          </a:p>
          <a:p>
            <a:pPr marL="342900" indent="-342900">
              <a:buFont typeface="Arial"/>
              <a:buChar char="•"/>
            </a:pPr>
            <a:r>
              <a:rPr lang="vi-VN">
                <a:latin typeface="Arial"/>
                <a:cs typeface="Arial"/>
              </a:rPr>
              <a:t>Dữ liệu được lấy từ </a:t>
            </a:r>
            <a:r>
              <a:rPr lang="vi-VN" err="1">
                <a:latin typeface="Arial"/>
                <a:cs typeface="Arial"/>
              </a:rPr>
              <a:t>api</a:t>
            </a:r>
            <a:r>
              <a:rPr lang="vi-VN">
                <a:latin typeface="Arial"/>
                <a:cs typeface="Arial"/>
              </a:rPr>
              <a:t> của thư viện </a:t>
            </a:r>
            <a:r>
              <a:rPr lang="vi-VN" err="1">
                <a:latin typeface="Arial"/>
                <a:cs typeface="Arial"/>
              </a:rPr>
              <a:t>yfinance</a:t>
            </a:r>
            <a:r>
              <a:rPr lang="vi-VN">
                <a:latin typeface="Arial"/>
                <a:cs typeface="Arial"/>
              </a:rPr>
              <a:t> của </a:t>
            </a:r>
            <a:r>
              <a:rPr lang="vi-VN" err="1">
                <a:latin typeface="Arial"/>
                <a:cs typeface="Arial"/>
              </a:rPr>
              <a:t>Python</a:t>
            </a:r>
            <a:r>
              <a:rPr lang="vi-VN">
                <a:latin typeface="Arial"/>
                <a:cs typeface="Arial"/>
              </a:rPr>
              <a:t>.</a:t>
            </a:r>
          </a:p>
        </p:txBody>
      </p:sp>
      <p:pic>
        <p:nvPicPr>
          <p:cNvPr id="7" name="Hình ảnh 6" descr="Ảnh có chứa văn bản, ảnh chụp màn hình, số, Phông chữ&#10;&#10;Mô tả được tự động tạo">
            <a:extLst>
              <a:ext uri="{FF2B5EF4-FFF2-40B4-BE49-F238E27FC236}">
                <a16:creationId xmlns:a16="http://schemas.microsoft.com/office/drawing/2014/main" id="{3226CC3B-680C-3A44-3ABD-2AC5394FA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481" y="2564606"/>
            <a:ext cx="4116899" cy="3016681"/>
          </a:xfrm>
          <a:prstGeom prst="rect">
            <a:avLst/>
          </a:prstGeom>
        </p:spPr>
      </p:pic>
      <p:pic>
        <p:nvPicPr>
          <p:cNvPr id="8" name="Hình ảnh 7" descr="Ảnh có chứa văn bản, ảnh chụp màn hình, số, Phông chữ&#10;&#10;Mô tả được tự động tạo">
            <a:extLst>
              <a:ext uri="{FF2B5EF4-FFF2-40B4-BE49-F238E27FC236}">
                <a16:creationId xmlns:a16="http://schemas.microsoft.com/office/drawing/2014/main" id="{7F075AEC-41A4-2467-2288-77DCE2DC3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805" y="2566100"/>
            <a:ext cx="4165815" cy="301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551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Arial"/>
                <a:ea typeface="Lato"/>
                <a:cs typeface="Lato"/>
              </a:rPr>
              <a:t>2. Thu </a:t>
            </a:r>
            <a:r>
              <a:rPr lang="en-US" dirty="0" err="1">
                <a:latin typeface="Arial"/>
                <a:ea typeface="Lato"/>
                <a:cs typeface="Lato"/>
              </a:rPr>
              <a:t>thập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dữ</a:t>
            </a:r>
            <a:r>
              <a:rPr lang="en-US" dirty="0">
                <a:latin typeface="Arial"/>
                <a:ea typeface="Lato"/>
                <a:cs typeface="Lato"/>
              </a:rPr>
              <a:t> </a:t>
            </a:r>
            <a:r>
              <a:rPr lang="en-US" dirty="0" err="1">
                <a:latin typeface="Arial"/>
                <a:ea typeface="Lato"/>
                <a:cs typeface="Lato"/>
              </a:rPr>
              <a:t>liệu</a:t>
            </a:r>
            <a:endParaRPr lang="en-US" dirty="0" err="1"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902D547-197B-4F28-81C9-A5C9B5AF1CA0}"/>
              </a:ext>
            </a:extLst>
          </p:cNvPr>
          <p:cNvSpPr txBox="1"/>
          <p:nvPr/>
        </p:nvSpPr>
        <p:spPr>
          <a:xfrm>
            <a:off x="1382283" y="833675"/>
            <a:ext cx="9965465" cy="15388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vi-VN" sz="2000" b="1">
              <a:latin typeface="Arial"/>
              <a:cs typeface="Arial"/>
            </a:endParaRPr>
          </a:p>
          <a:p>
            <a:r>
              <a:rPr lang="vi-VN" sz="2000" b="1">
                <a:latin typeface="Arial"/>
                <a:cs typeface="Arial"/>
              </a:rPr>
              <a:t>Dữ liệu về xu hướng thị trường</a:t>
            </a:r>
          </a:p>
          <a:p>
            <a:pPr marL="342900" indent="-342900">
              <a:buFont typeface="Arial"/>
              <a:buChar char="•"/>
            </a:pPr>
            <a:r>
              <a:rPr lang="vi-VN">
                <a:latin typeface="Arial"/>
                <a:cs typeface="Arial"/>
              </a:rPr>
              <a:t>Dữ liệu về xu hướng thị trường theo thời gian từ 1987 đến nay</a:t>
            </a:r>
          </a:p>
          <a:p>
            <a:pPr marL="342900" indent="-342900">
              <a:buFont typeface="Arial"/>
              <a:buChar char="•"/>
            </a:pPr>
            <a:r>
              <a:rPr lang="vi-VN">
                <a:latin typeface="Arial"/>
                <a:cs typeface="Arial"/>
              </a:rPr>
              <a:t>Dữ liệu lấy từ cuộc khảo sát về tâm lý các nhà đầu tư hàng tuần theo </a:t>
            </a:r>
            <a:r>
              <a:rPr lang="vi-VN" err="1">
                <a:latin typeface="Arial"/>
                <a:cs typeface="Arial"/>
              </a:rPr>
              <a:t>AAii</a:t>
            </a:r>
            <a:r>
              <a:rPr lang="vi-VN">
                <a:latin typeface="Arial"/>
                <a:cs typeface="Arial"/>
              </a:rPr>
              <a:t> (</a:t>
            </a:r>
            <a:r>
              <a:rPr lang="vi-VN" err="1">
                <a:latin typeface="Arial"/>
                <a:ea typeface="+mn-lt"/>
                <a:cs typeface="Arial"/>
              </a:rPr>
              <a:t>American</a:t>
            </a:r>
            <a:r>
              <a:rPr lang="vi-VN">
                <a:latin typeface="Arial"/>
                <a:ea typeface="+mn-lt"/>
                <a:cs typeface="Arial"/>
              </a:rPr>
              <a:t> </a:t>
            </a:r>
            <a:r>
              <a:rPr lang="vi-VN" err="1">
                <a:latin typeface="Arial"/>
                <a:ea typeface="+mn-lt"/>
                <a:cs typeface="Arial"/>
              </a:rPr>
              <a:t>Association</a:t>
            </a:r>
            <a:r>
              <a:rPr lang="vi-VN">
                <a:latin typeface="Arial"/>
                <a:ea typeface="+mn-lt"/>
                <a:cs typeface="Arial"/>
              </a:rPr>
              <a:t> </a:t>
            </a:r>
            <a:r>
              <a:rPr lang="vi-VN" err="1">
                <a:latin typeface="Arial"/>
                <a:ea typeface="+mn-lt"/>
                <a:cs typeface="Arial"/>
              </a:rPr>
              <a:t>of</a:t>
            </a:r>
            <a:r>
              <a:rPr lang="vi-VN">
                <a:latin typeface="Arial"/>
                <a:ea typeface="+mn-lt"/>
                <a:cs typeface="Arial"/>
              </a:rPr>
              <a:t> </a:t>
            </a:r>
            <a:r>
              <a:rPr lang="vi-VN" err="1">
                <a:latin typeface="Arial"/>
                <a:ea typeface="+mn-lt"/>
                <a:cs typeface="Arial"/>
              </a:rPr>
              <a:t>Individual</a:t>
            </a:r>
            <a:r>
              <a:rPr lang="vi-VN">
                <a:latin typeface="Arial"/>
                <a:ea typeface="+mn-lt"/>
                <a:cs typeface="Arial"/>
              </a:rPr>
              <a:t> </a:t>
            </a:r>
            <a:r>
              <a:rPr lang="vi-VN" err="1">
                <a:latin typeface="Arial"/>
                <a:ea typeface="+mn-lt"/>
                <a:cs typeface="Arial"/>
              </a:rPr>
              <a:t>Investors</a:t>
            </a:r>
            <a:r>
              <a:rPr lang="vi-VN">
                <a:latin typeface="Arial"/>
                <a:ea typeface="+mn-lt"/>
                <a:cs typeface="Arial"/>
              </a:rPr>
              <a:t>) - </a:t>
            </a:r>
            <a:r>
              <a:rPr lang="vi-VN">
                <a:latin typeface="Arial"/>
                <a:ea typeface="+mn-lt"/>
                <a:cs typeface="Arial"/>
                <a:hlinkClick r:id="rId2"/>
              </a:rPr>
              <a:t>https://www.aaii.com/sentimentsurvey/sent_results</a:t>
            </a:r>
            <a:endParaRPr lang="vi-VN">
              <a:latin typeface="Arial"/>
              <a:ea typeface="+mn-lt"/>
              <a:cs typeface="Arial"/>
            </a:endParaRPr>
          </a:p>
        </p:txBody>
      </p:sp>
      <p:pic>
        <p:nvPicPr>
          <p:cNvPr id="7" name="Picture 6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0F57302C-81ED-46C4-E60B-CB1D36896A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39" r="23458" b="47862"/>
          <a:stretch/>
        </p:blipFill>
        <p:spPr>
          <a:xfrm>
            <a:off x="2343049" y="2481098"/>
            <a:ext cx="8034464" cy="358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418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5467026497424AAFC3CB24DF04293C" ma:contentTypeVersion="18" ma:contentTypeDescription="Create a new document." ma:contentTypeScope="" ma:versionID="06b7c270c962f5aaf3e7553dbea41681">
  <xsd:schema xmlns:xsd="http://www.w3.org/2001/XMLSchema" xmlns:xs="http://www.w3.org/2001/XMLSchema" xmlns:p="http://schemas.microsoft.com/office/2006/metadata/properties" xmlns:ns3="e98b9928-0781-460d-b37e-f64b2fc2cd06" xmlns:ns4="dddbb9b4-8455-4809-8d44-91554a7083e2" targetNamespace="http://schemas.microsoft.com/office/2006/metadata/properties" ma:root="true" ma:fieldsID="2cce05078724e19348d7eb7ce5106999" ns3:_="" ns4:_="">
    <xsd:import namespace="e98b9928-0781-460d-b37e-f64b2fc2cd06"/>
    <xsd:import namespace="dddbb9b4-8455-4809-8d44-91554a7083e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8b9928-0781-460d-b37e-f64b2fc2cd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4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dbb9b4-8455-4809-8d44-91554a7083e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98b9928-0781-460d-b37e-f64b2fc2cd06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472B8FB-18CE-4AF2-B61C-14A071CC725E}">
  <ds:schemaRefs>
    <ds:schemaRef ds:uri="dddbb9b4-8455-4809-8d44-91554a7083e2"/>
    <ds:schemaRef ds:uri="e98b9928-0781-460d-b37e-f64b2fc2cd0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1CECBE6-C19A-4D59-BE98-46CE637569AD}">
  <ds:schemaRefs>
    <ds:schemaRef ds:uri="http://purl.org/dc/dcmitype/"/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infopath/2007/PartnerControls"/>
    <ds:schemaRef ds:uri="dddbb9b4-8455-4809-8d44-91554a7083e2"/>
    <ds:schemaRef ds:uri="e98b9928-0781-460d-b37e-f64b2fc2cd06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F39A061-C3C3-40C2-957D-73157457C5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1340</Words>
  <Application>Microsoft Office PowerPoint</Application>
  <PresentationFormat>Màn hình rộng</PresentationFormat>
  <Paragraphs>117</Paragraphs>
  <Slides>20</Slides>
  <Notes>3</Notes>
  <HiddenSlides>0</HiddenSlides>
  <MMClips>0</MMClips>
  <ScaleCrop>false</ScaleCrop>
  <HeadingPairs>
    <vt:vector size="4" baseType="variant">
      <vt:variant>
        <vt:lpstr>Chủ đề</vt:lpstr>
      </vt:variant>
      <vt:variant>
        <vt:i4>1</vt:i4>
      </vt:variant>
      <vt:variant>
        <vt:lpstr>Tiêu đề Bản chiếu</vt:lpstr>
      </vt:variant>
      <vt:variant>
        <vt:i4>20</vt:i4>
      </vt:variant>
    </vt:vector>
  </HeadingPairs>
  <TitlesOfParts>
    <vt:vector size="21" baseType="lpstr">
      <vt:lpstr>Office Theme</vt:lpstr>
      <vt:lpstr>Bản trình bày PowerPoint</vt:lpstr>
      <vt:lpstr>Bản trình bày PowerPoint</vt:lpstr>
      <vt:lpstr>Nội dung</vt:lpstr>
      <vt:lpstr>Giới thiệu về VNIndex</vt:lpstr>
      <vt:lpstr>2. Thu thập dữ liệu</vt:lpstr>
      <vt:lpstr>2. Thu thập dữ liệu</vt:lpstr>
      <vt:lpstr>2. Thu thập dữ liệu</vt:lpstr>
      <vt:lpstr>2. Thu thập dữ liệu</vt:lpstr>
      <vt:lpstr>2. Thu thập dữ liệu</vt:lpstr>
      <vt:lpstr>3. Xử lý và hợp nhất các dữ liệu</vt:lpstr>
      <vt:lpstr>3. Xử lý và hợp nhất các dữ liệu</vt:lpstr>
      <vt:lpstr>3. Xử lý và hợp nhất các dữ liệu</vt:lpstr>
      <vt:lpstr>4. Trích chọn đặc trưng và lựa chọn mô hình</vt:lpstr>
      <vt:lpstr>4. Trích chọn đặc trưng và lựa chọn mô hình</vt:lpstr>
      <vt:lpstr>4. Trích chọn đặc trưng và lựa chọn mô hình</vt:lpstr>
      <vt:lpstr>5. Kết quả thực nghiệm</vt:lpstr>
      <vt:lpstr>5. Kết quả thực nghiệm</vt:lpstr>
      <vt:lpstr>6. Kết luận</vt:lpstr>
      <vt:lpstr>6. Kết luận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Chu Thien Hai 20215360</cp:lastModifiedBy>
  <cp:revision>107</cp:revision>
  <dcterms:created xsi:type="dcterms:W3CDTF">2021-05-28T04:32:29Z</dcterms:created>
  <dcterms:modified xsi:type="dcterms:W3CDTF">2024-12-22T15:02:39Z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0x0101003B5467026497424AAFC3CB24DF04293C</vt:lpwstr>
  </property>
</Properties>
</file>

<file path=docProps/thumbnail.jpeg>
</file>